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9" r:id="rId2"/>
    <p:sldId id="291" r:id="rId3"/>
    <p:sldId id="272" r:id="rId4"/>
    <p:sldId id="260" r:id="rId5"/>
    <p:sldId id="302" r:id="rId6"/>
    <p:sldId id="268" r:id="rId7"/>
    <p:sldId id="261" r:id="rId8"/>
    <p:sldId id="304" r:id="rId9"/>
    <p:sldId id="273" r:id="rId10"/>
    <p:sldId id="270" r:id="rId11"/>
    <p:sldId id="271" r:id="rId12"/>
    <p:sldId id="293" r:id="rId13"/>
    <p:sldId id="269" r:id="rId14"/>
    <p:sldId id="292" r:id="rId15"/>
    <p:sldId id="285" r:id="rId16"/>
    <p:sldId id="277" r:id="rId17"/>
    <p:sldId id="287" r:id="rId18"/>
    <p:sldId id="289" r:id="rId19"/>
    <p:sldId id="297" r:id="rId20"/>
    <p:sldId id="288" r:id="rId21"/>
    <p:sldId id="290" r:id="rId22"/>
    <p:sldId id="266" r:id="rId23"/>
    <p:sldId id="294" r:id="rId24"/>
    <p:sldId id="282" r:id="rId25"/>
    <p:sldId id="299" r:id="rId26"/>
    <p:sldId id="300" r:id="rId27"/>
    <p:sldId id="295" r:id="rId28"/>
    <p:sldId id="283" r:id="rId29"/>
    <p:sldId id="280" r:id="rId30"/>
    <p:sldId id="286" r:id="rId31"/>
    <p:sldId id="296" r:id="rId32"/>
    <p:sldId id="264" r:id="rId33"/>
    <p:sldId id="265" r:id="rId34"/>
    <p:sldId id="298" r:id="rId35"/>
    <p:sldId id="25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5C1846-6EF7-4898-9131-31FC14615EFD}">
          <p14:sldIdLst>
            <p14:sldId id="259"/>
            <p14:sldId id="291"/>
            <p14:sldId id="272"/>
            <p14:sldId id="260"/>
            <p14:sldId id="302"/>
            <p14:sldId id="268"/>
            <p14:sldId id="261"/>
            <p14:sldId id="304"/>
            <p14:sldId id="273"/>
            <p14:sldId id="270"/>
            <p14:sldId id="271"/>
            <p14:sldId id="293"/>
            <p14:sldId id="269"/>
            <p14:sldId id="292"/>
            <p14:sldId id="285"/>
            <p14:sldId id="277"/>
            <p14:sldId id="287"/>
            <p14:sldId id="289"/>
            <p14:sldId id="297"/>
            <p14:sldId id="288"/>
            <p14:sldId id="290"/>
          </p14:sldIdLst>
        </p14:section>
        <p14:section name="Empirical strategy" id="{143F1C10-63AC-4FC3-8BD9-2D29AD842464}">
          <p14:sldIdLst>
            <p14:sldId id="266"/>
            <p14:sldId id="294"/>
            <p14:sldId id="282"/>
            <p14:sldId id="299"/>
            <p14:sldId id="300"/>
            <p14:sldId id="295"/>
            <p14:sldId id="283"/>
            <p14:sldId id="280"/>
            <p14:sldId id="286"/>
            <p14:sldId id="296"/>
            <p14:sldId id="264"/>
            <p14:sldId id="265"/>
            <p14:sldId id="298"/>
            <p14:sldId id="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000"/>
    <a:srgbClr val="C00000"/>
    <a:srgbClr val="960000"/>
    <a:srgbClr val="0990AB"/>
    <a:srgbClr val="000000"/>
    <a:srgbClr val="FFA3A3"/>
    <a:srgbClr val="7A0000"/>
    <a:srgbClr val="FFB7B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49" autoAdjust="0"/>
  </p:normalViewPr>
  <p:slideViewPr>
    <p:cSldViewPr snapToGrid="0">
      <p:cViewPr varScale="1">
        <p:scale>
          <a:sx n="105" d="100"/>
          <a:sy n="105" d="100"/>
        </p:scale>
        <p:origin x="115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F6A73-3973-4936-803A-6DFC2B03047A}"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70068-C9C6-4235-9DF6-DEDE6BB3BF93}" type="slidenum">
              <a:rPr lang="en-US" smtClean="0"/>
              <a:t>‹#›</a:t>
            </a:fld>
            <a:endParaRPr lang="en-US"/>
          </a:p>
        </p:txBody>
      </p:sp>
    </p:spTree>
    <p:extLst>
      <p:ext uri="{BB962C8B-B14F-4D97-AF65-F5344CB8AC3E}">
        <p14:creationId xmlns:p14="http://schemas.microsoft.com/office/powerpoint/2010/main" val="330312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70068-C9C6-4235-9DF6-DEDE6BB3BF93}" type="slidenum">
              <a:rPr lang="en-US" smtClean="0"/>
              <a:t>31</a:t>
            </a:fld>
            <a:endParaRPr lang="en-US"/>
          </a:p>
        </p:txBody>
      </p:sp>
    </p:spTree>
    <p:extLst>
      <p:ext uri="{BB962C8B-B14F-4D97-AF65-F5344CB8AC3E}">
        <p14:creationId xmlns:p14="http://schemas.microsoft.com/office/powerpoint/2010/main" val="422106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8897D-5E26-3B8B-65AB-9BD521D7C0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D1BED5-D716-BA2B-D2DE-7371ECE68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FA4C7-B51E-163F-00B2-CA6F968015D2}"/>
              </a:ext>
            </a:extLst>
          </p:cNvPr>
          <p:cNvSpPr>
            <a:spLocks noGrp="1"/>
          </p:cNvSpPr>
          <p:nvPr>
            <p:ph type="dt" sz="half" idx="10"/>
          </p:nvPr>
        </p:nvSpPr>
        <p:spPr/>
        <p:txBody>
          <a:bodyPr/>
          <a:lstStyle/>
          <a:p>
            <a:fld id="{2F167872-9E49-442C-8998-1425F3238971}" type="datetime1">
              <a:rPr lang="en-US" smtClean="0"/>
              <a:t>1/18/2023</a:t>
            </a:fld>
            <a:endParaRPr lang="en-US"/>
          </a:p>
        </p:txBody>
      </p:sp>
      <p:sp>
        <p:nvSpPr>
          <p:cNvPr id="5" name="Footer Placeholder 4">
            <a:extLst>
              <a:ext uri="{FF2B5EF4-FFF2-40B4-BE49-F238E27FC236}">
                <a16:creationId xmlns:a16="http://schemas.microsoft.com/office/drawing/2014/main" id="{2374C80F-6224-DB79-AF4E-E30EA76FF30D}"/>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0CF79F69-FA3E-0FA2-2739-A6590F14BB7E}"/>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7184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DAD3-1C6A-11D4-DC9C-E140B42741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18CD8-2453-E55E-DD06-413CFAE7F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A33E3-D661-4362-157B-9D6613A808F1}"/>
              </a:ext>
            </a:extLst>
          </p:cNvPr>
          <p:cNvSpPr>
            <a:spLocks noGrp="1"/>
          </p:cNvSpPr>
          <p:nvPr>
            <p:ph type="dt" sz="half" idx="10"/>
          </p:nvPr>
        </p:nvSpPr>
        <p:spPr/>
        <p:txBody>
          <a:bodyPr/>
          <a:lstStyle/>
          <a:p>
            <a:fld id="{B82BA6F8-FFCE-497D-8B3C-D46C2512E648}" type="datetime1">
              <a:rPr lang="en-US" smtClean="0"/>
              <a:t>1/18/2023</a:t>
            </a:fld>
            <a:endParaRPr lang="en-US"/>
          </a:p>
        </p:txBody>
      </p:sp>
      <p:sp>
        <p:nvSpPr>
          <p:cNvPr id="5" name="Footer Placeholder 4">
            <a:extLst>
              <a:ext uri="{FF2B5EF4-FFF2-40B4-BE49-F238E27FC236}">
                <a16:creationId xmlns:a16="http://schemas.microsoft.com/office/drawing/2014/main" id="{70C8403C-4FA4-83DF-4C43-885DB6FBC5C1}"/>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E8C79C59-742C-AE65-C275-56E24E9287EF}"/>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04954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3F96F-8061-0F4D-E189-F39EC3E3C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B0A34-2652-BE85-FB5D-854BADBD9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A0387-C6BD-DA56-2936-64A829EFCBA2}"/>
              </a:ext>
            </a:extLst>
          </p:cNvPr>
          <p:cNvSpPr>
            <a:spLocks noGrp="1"/>
          </p:cNvSpPr>
          <p:nvPr>
            <p:ph type="dt" sz="half" idx="10"/>
          </p:nvPr>
        </p:nvSpPr>
        <p:spPr/>
        <p:txBody>
          <a:bodyPr/>
          <a:lstStyle/>
          <a:p>
            <a:fld id="{1D5F6967-BD2A-49B0-BB4A-C7198D22F90E}" type="datetime1">
              <a:rPr lang="en-US" smtClean="0"/>
              <a:t>1/18/2023</a:t>
            </a:fld>
            <a:endParaRPr lang="en-US"/>
          </a:p>
        </p:txBody>
      </p:sp>
      <p:sp>
        <p:nvSpPr>
          <p:cNvPr id="5" name="Footer Placeholder 4">
            <a:extLst>
              <a:ext uri="{FF2B5EF4-FFF2-40B4-BE49-F238E27FC236}">
                <a16:creationId xmlns:a16="http://schemas.microsoft.com/office/drawing/2014/main" id="{0696295A-E436-0265-2527-18B44D92C2B6}"/>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4B634AF7-9E64-11A7-4E66-52F95CBE8A44}"/>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46383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87A0-5634-8125-3356-F04877D5A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C06B0-F18F-B06B-D1CC-9583F4C39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DA08-0BCA-CE7C-36D2-FC843D72D51F}"/>
              </a:ext>
            </a:extLst>
          </p:cNvPr>
          <p:cNvSpPr>
            <a:spLocks noGrp="1"/>
          </p:cNvSpPr>
          <p:nvPr>
            <p:ph type="dt" sz="half" idx="10"/>
          </p:nvPr>
        </p:nvSpPr>
        <p:spPr/>
        <p:txBody>
          <a:bodyPr/>
          <a:lstStyle/>
          <a:p>
            <a:fld id="{F86946B5-AA9E-4BC9-BC2B-662E85AB5295}" type="datetime1">
              <a:rPr lang="en-US" smtClean="0"/>
              <a:t>1/18/2023</a:t>
            </a:fld>
            <a:endParaRPr lang="en-US"/>
          </a:p>
        </p:txBody>
      </p:sp>
      <p:sp>
        <p:nvSpPr>
          <p:cNvPr id="5" name="Footer Placeholder 4">
            <a:extLst>
              <a:ext uri="{FF2B5EF4-FFF2-40B4-BE49-F238E27FC236}">
                <a16:creationId xmlns:a16="http://schemas.microsoft.com/office/drawing/2014/main" id="{56171D29-EEF5-9119-618E-B94368D37CE5}"/>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1A44E113-A414-DE0E-F52C-43C62EAFB1AB}"/>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440963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8B5F-12E5-3B51-CE94-4BF2961884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2B2D6-E2AB-F2A0-AF45-B98CAC718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29AE43-350F-4727-2C1F-570FE418A529}"/>
              </a:ext>
            </a:extLst>
          </p:cNvPr>
          <p:cNvSpPr>
            <a:spLocks noGrp="1"/>
          </p:cNvSpPr>
          <p:nvPr>
            <p:ph type="dt" sz="half" idx="10"/>
          </p:nvPr>
        </p:nvSpPr>
        <p:spPr/>
        <p:txBody>
          <a:bodyPr/>
          <a:lstStyle/>
          <a:p>
            <a:fld id="{CE95580D-9B56-411C-9B5C-98A33680CCE4}" type="datetime1">
              <a:rPr lang="en-US" smtClean="0"/>
              <a:t>1/18/2023</a:t>
            </a:fld>
            <a:endParaRPr lang="en-US"/>
          </a:p>
        </p:txBody>
      </p:sp>
      <p:sp>
        <p:nvSpPr>
          <p:cNvPr id="5" name="Footer Placeholder 4">
            <a:extLst>
              <a:ext uri="{FF2B5EF4-FFF2-40B4-BE49-F238E27FC236}">
                <a16:creationId xmlns:a16="http://schemas.microsoft.com/office/drawing/2014/main" id="{FEF90F10-8B21-65D7-2347-6857B0D61B12}"/>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257A32A2-0099-50D7-2987-F832DE1D000C}"/>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330450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84A1-C547-3460-2910-9F1B8ABC5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8B903-EB99-FB5F-DAF2-1317EAFE8C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061A5-34C2-7547-35EF-159312E9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2E7C1E-4826-DCFC-72A3-A1979A90965B}"/>
              </a:ext>
            </a:extLst>
          </p:cNvPr>
          <p:cNvSpPr>
            <a:spLocks noGrp="1"/>
          </p:cNvSpPr>
          <p:nvPr>
            <p:ph type="dt" sz="half" idx="10"/>
          </p:nvPr>
        </p:nvSpPr>
        <p:spPr/>
        <p:txBody>
          <a:bodyPr/>
          <a:lstStyle/>
          <a:p>
            <a:fld id="{9BBF016B-A37D-402B-AA92-BBE97693D9C0}" type="datetime1">
              <a:rPr lang="en-US" smtClean="0"/>
              <a:t>1/18/2023</a:t>
            </a:fld>
            <a:endParaRPr lang="en-US"/>
          </a:p>
        </p:txBody>
      </p:sp>
      <p:sp>
        <p:nvSpPr>
          <p:cNvPr id="6" name="Footer Placeholder 5">
            <a:extLst>
              <a:ext uri="{FF2B5EF4-FFF2-40B4-BE49-F238E27FC236}">
                <a16:creationId xmlns:a16="http://schemas.microsoft.com/office/drawing/2014/main" id="{62AA5667-135B-E4E8-227C-DAB5E0FEE076}"/>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19F555CE-EFFF-922C-6E71-8DE14BC039C6}"/>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143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5B20-F402-2899-4EAB-B9CABD90C9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438B4F-BB7F-1B17-2008-D5ADAA669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30C041-68A9-89E8-F347-19D0E5BFC8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81E9F-4EA6-E0E2-59BF-366217584D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E445F2-F79C-A68E-0454-61622C507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6A7BF0-9D3A-1F5C-27FC-18E5F9380873}"/>
              </a:ext>
            </a:extLst>
          </p:cNvPr>
          <p:cNvSpPr>
            <a:spLocks noGrp="1"/>
          </p:cNvSpPr>
          <p:nvPr>
            <p:ph type="dt" sz="half" idx="10"/>
          </p:nvPr>
        </p:nvSpPr>
        <p:spPr/>
        <p:txBody>
          <a:bodyPr/>
          <a:lstStyle/>
          <a:p>
            <a:fld id="{BA6F8C7C-8844-4F0D-BC1A-1D0BC12BD5C1}" type="datetime1">
              <a:rPr lang="en-US" smtClean="0"/>
              <a:t>1/18/2023</a:t>
            </a:fld>
            <a:endParaRPr lang="en-US"/>
          </a:p>
        </p:txBody>
      </p:sp>
      <p:sp>
        <p:nvSpPr>
          <p:cNvPr id="8" name="Footer Placeholder 7">
            <a:extLst>
              <a:ext uri="{FF2B5EF4-FFF2-40B4-BE49-F238E27FC236}">
                <a16:creationId xmlns:a16="http://schemas.microsoft.com/office/drawing/2014/main" id="{E349612B-0318-719E-F8D4-B95DC0348069}"/>
              </a:ext>
            </a:extLst>
          </p:cNvPr>
          <p:cNvSpPr>
            <a:spLocks noGrp="1"/>
          </p:cNvSpPr>
          <p:nvPr>
            <p:ph type="ftr" sz="quarter" idx="11"/>
          </p:nvPr>
        </p:nvSpPr>
        <p:spPr/>
        <p:txBody>
          <a:bodyPr/>
          <a:lstStyle/>
          <a:p>
            <a:r>
              <a:rPr lang="en-US"/>
              <a:t>The effect of neighborhood legalization on Bogotá’s informal growth</a:t>
            </a:r>
          </a:p>
        </p:txBody>
      </p:sp>
      <p:sp>
        <p:nvSpPr>
          <p:cNvPr id="9" name="Slide Number Placeholder 8">
            <a:extLst>
              <a:ext uri="{FF2B5EF4-FFF2-40B4-BE49-F238E27FC236}">
                <a16:creationId xmlns:a16="http://schemas.microsoft.com/office/drawing/2014/main" id="{0864B4BF-DDE3-4557-CF89-2253607EF063}"/>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272078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ED4A-7C0B-3A66-6163-69BE8AFC87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F675B-3AD6-4467-BAD2-FCD28B3C68EF}"/>
              </a:ext>
            </a:extLst>
          </p:cNvPr>
          <p:cNvSpPr>
            <a:spLocks noGrp="1"/>
          </p:cNvSpPr>
          <p:nvPr>
            <p:ph type="dt" sz="half" idx="10"/>
          </p:nvPr>
        </p:nvSpPr>
        <p:spPr/>
        <p:txBody>
          <a:bodyPr/>
          <a:lstStyle/>
          <a:p>
            <a:fld id="{086F391A-A795-4AA6-928D-413F995D4033}" type="datetime1">
              <a:rPr lang="en-US" smtClean="0"/>
              <a:t>1/18/2023</a:t>
            </a:fld>
            <a:endParaRPr lang="en-US"/>
          </a:p>
        </p:txBody>
      </p:sp>
      <p:sp>
        <p:nvSpPr>
          <p:cNvPr id="4" name="Footer Placeholder 3">
            <a:extLst>
              <a:ext uri="{FF2B5EF4-FFF2-40B4-BE49-F238E27FC236}">
                <a16:creationId xmlns:a16="http://schemas.microsoft.com/office/drawing/2014/main" id="{BCB17855-9733-454D-68BF-D9D6CA651522}"/>
              </a:ext>
            </a:extLst>
          </p:cNvPr>
          <p:cNvSpPr>
            <a:spLocks noGrp="1"/>
          </p:cNvSpPr>
          <p:nvPr>
            <p:ph type="ftr" sz="quarter" idx="11"/>
          </p:nvPr>
        </p:nvSpPr>
        <p:spPr/>
        <p:txBody>
          <a:bodyPr/>
          <a:lstStyle/>
          <a:p>
            <a:r>
              <a:rPr lang="en-US"/>
              <a:t>The effect of neighborhood legalization on Bogotá’s informal growth</a:t>
            </a:r>
          </a:p>
        </p:txBody>
      </p:sp>
      <p:sp>
        <p:nvSpPr>
          <p:cNvPr id="5" name="Slide Number Placeholder 4">
            <a:extLst>
              <a:ext uri="{FF2B5EF4-FFF2-40B4-BE49-F238E27FC236}">
                <a16:creationId xmlns:a16="http://schemas.microsoft.com/office/drawing/2014/main" id="{BF269417-9989-7A1A-2395-789EA87B2C72}"/>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8281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3624C-4794-6B47-72F1-5A490B1BFA77}"/>
              </a:ext>
            </a:extLst>
          </p:cNvPr>
          <p:cNvSpPr>
            <a:spLocks noGrp="1"/>
          </p:cNvSpPr>
          <p:nvPr>
            <p:ph type="dt" sz="half" idx="10"/>
          </p:nvPr>
        </p:nvSpPr>
        <p:spPr/>
        <p:txBody>
          <a:bodyPr/>
          <a:lstStyle/>
          <a:p>
            <a:fld id="{1F951AA2-D181-4D96-830C-5F64ACA3B0CA}" type="datetime1">
              <a:rPr lang="en-US" smtClean="0"/>
              <a:t>1/18/2023</a:t>
            </a:fld>
            <a:endParaRPr lang="en-US"/>
          </a:p>
        </p:txBody>
      </p:sp>
      <p:sp>
        <p:nvSpPr>
          <p:cNvPr id="3" name="Footer Placeholder 2">
            <a:extLst>
              <a:ext uri="{FF2B5EF4-FFF2-40B4-BE49-F238E27FC236}">
                <a16:creationId xmlns:a16="http://schemas.microsoft.com/office/drawing/2014/main" id="{C9CE2A1B-788E-CB1D-7527-247D82242BFC}"/>
              </a:ext>
            </a:extLst>
          </p:cNvPr>
          <p:cNvSpPr>
            <a:spLocks noGrp="1"/>
          </p:cNvSpPr>
          <p:nvPr>
            <p:ph type="ftr" sz="quarter" idx="11"/>
          </p:nvPr>
        </p:nvSpPr>
        <p:spPr/>
        <p:txBody>
          <a:bodyPr/>
          <a:lstStyle/>
          <a:p>
            <a:r>
              <a:rPr lang="en-US"/>
              <a:t>The effect of neighborhood legalization on Bogotá’s informal growth</a:t>
            </a:r>
          </a:p>
        </p:txBody>
      </p:sp>
      <p:sp>
        <p:nvSpPr>
          <p:cNvPr id="4" name="Slide Number Placeholder 3">
            <a:extLst>
              <a:ext uri="{FF2B5EF4-FFF2-40B4-BE49-F238E27FC236}">
                <a16:creationId xmlns:a16="http://schemas.microsoft.com/office/drawing/2014/main" id="{581C1439-DD9D-FB90-A954-5C6948F52F47}"/>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218832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A56C-B57C-984B-0B22-946FF9FB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9784E-32EB-3990-5ABB-77F3F84611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42BDA-41F6-66F2-CC34-B3ABC7077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283AF-9A9D-BC46-3DF6-3092D20A732B}"/>
              </a:ext>
            </a:extLst>
          </p:cNvPr>
          <p:cNvSpPr>
            <a:spLocks noGrp="1"/>
          </p:cNvSpPr>
          <p:nvPr>
            <p:ph type="dt" sz="half" idx="10"/>
          </p:nvPr>
        </p:nvSpPr>
        <p:spPr/>
        <p:txBody>
          <a:bodyPr/>
          <a:lstStyle/>
          <a:p>
            <a:fld id="{5FFB1AAB-856D-433D-9CC8-C5A47C2CB0C9}" type="datetime1">
              <a:rPr lang="en-US" smtClean="0"/>
              <a:t>1/18/2023</a:t>
            </a:fld>
            <a:endParaRPr lang="en-US"/>
          </a:p>
        </p:txBody>
      </p:sp>
      <p:sp>
        <p:nvSpPr>
          <p:cNvPr id="6" name="Footer Placeholder 5">
            <a:extLst>
              <a:ext uri="{FF2B5EF4-FFF2-40B4-BE49-F238E27FC236}">
                <a16:creationId xmlns:a16="http://schemas.microsoft.com/office/drawing/2014/main" id="{276CAE15-5E01-B272-5E7E-633B4F144628}"/>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968FA6B3-F477-55B0-0D9B-622EE4605F3F}"/>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1078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BDA-0FE3-4816-A1CD-1A7EE8B812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EF9667-9235-EC1A-98FB-53C5CA8D0D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734592-999B-6CD9-AF6C-DA0764A5A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11085-86F1-42AA-3DB7-77303EEF1F94}"/>
              </a:ext>
            </a:extLst>
          </p:cNvPr>
          <p:cNvSpPr>
            <a:spLocks noGrp="1"/>
          </p:cNvSpPr>
          <p:nvPr>
            <p:ph type="dt" sz="half" idx="10"/>
          </p:nvPr>
        </p:nvSpPr>
        <p:spPr/>
        <p:txBody>
          <a:bodyPr/>
          <a:lstStyle/>
          <a:p>
            <a:fld id="{ADCB3FE5-8C0B-4CA9-B2C2-F5ECFE3384AC}" type="datetime1">
              <a:rPr lang="en-US" smtClean="0"/>
              <a:t>1/18/2023</a:t>
            </a:fld>
            <a:endParaRPr lang="en-US"/>
          </a:p>
        </p:txBody>
      </p:sp>
      <p:sp>
        <p:nvSpPr>
          <p:cNvPr id="6" name="Footer Placeholder 5">
            <a:extLst>
              <a:ext uri="{FF2B5EF4-FFF2-40B4-BE49-F238E27FC236}">
                <a16:creationId xmlns:a16="http://schemas.microsoft.com/office/drawing/2014/main" id="{E81C0E8D-D903-CD95-5B99-F751FA6E8138}"/>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83516B25-E3FA-E41D-8501-8DD5F10767A2}"/>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2386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850A1-F166-432B-ACC2-D9EDDFD4A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7DF76-C2DD-3E8F-1B03-CFB82EF4F8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3B9D4-E291-C9D8-128F-90B505270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98FCA-C708-4528-BCA1-15B4291C961A}" type="datetime1">
              <a:rPr lang="en-US" smtClean="0"/>
              <a:t>1/18/2023</a:t>
            </a:fld>
            <a:endParaRPr lang="en-US"/>
          </a:p>
        </p:txBody>
      </p:sp>
      <p:sp>
        <p:nvSpPr>
          <p:cNvPr id="5" name="Footer Placeholder 4">
            <a:extLst>
              <a:ext uri="{FF2B5EF4-FFF2-40B4-BE49-F238E27FC236}">
                <a16:creationId xmlns:a16="http://schemas.microsoft.com/office/drawing/2014/main" id="{9893C463-5867-E9CE-9DD9-D38B90FD8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AA81F48E-4913-E9BB-E69B-3689CF19B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C3AE7-3FF8-4E88-8B99-ADBFDD32DDE0}" type="slidenum">
              <a:rPr lang="en-US" smtClean="0"/>
              <a:t>‹#›</a:t>
            </a:fld>
            <a:endParaRPr lang="en-US"/>
          </a:p>
        </p:txBody>
      </p:sp>
    </p:spTree>
    <p:extLst>
      <p:ext uri="{BB962C8B-B14F-4D97-AF65-F5344CB8AC3E}">
        <p14:creationId xmlns:p14="http://schemas.microsoft.com/office/powerpoint/2010/main" val="1788643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Guibi1994/Neighborhood_Legalization"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Guibi1994/Neighborhood_Legalization"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60.png"/><Relationship Id="rId3" Type="http://schemas.microsoft.com/office/2007/relationships/hdphoto" Target="../media/hdphoto1.wdp"/><Relationship Id="rId7" Type="http://schemas.openxmlformats.org/officeDocument/2006/relationships/image" Target="../media/image25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11.png"/><Relationship Id="rId5" Type="http://schemas.openxmlformats.org/officeDocument/2006/relationships/image" Target="../media/image39.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descr="Map&#10;&#10;Description automatically generated">
            <a:extLst>
              <a:ext uri="{FF2B5EF4-FFF2-40B4-BE49-F238E27FC236}">
                <a16:creationId xmlns:a16="http://schemas.microsoft.com/office/drawing/2014/main" id="{AA8A3D95-30CE-F36A-6A40-300827661897}"/>
              </a:ext>
            </a:extLst>
          </p:cNvPr>
          <p:cNvPicPr>
            <a:picLocks noChangeAspect="1"/>
          </p:cNvPicPr>
          <p:nvPr/>
        </p:nvPicPr>
        <p:blipFill rotWithShape="1">
          <a:blip r:embed="rId2">
            <a:extLst>
              <a:ext uri="{28A0092B-C50C-407E-A947-70E740481C1C}">
                <a14:useLocalDpi xmlns:a14="http://schemas.microsoft.com/office/drawing/2010/main" val="0"/>
              </a:ext>
            </a:extLst>
          </a:blip>
          <a:srcRect l="-41100" r="6766"/>
          <a:stretch/>
        </p:blipFill>
        <p:spPr>
          <a:xfrm>
            <a:off x="352779" y="0"/>
            <a:ext cx="11839221" cy="6857999"/>
          </a:xfrm>
          <a:prstGeom prst="rect">
            <a:avLst/>
          </a:prstGeom>
          <a:effectLst/>
        </p:spPr>
      </p:pic>
      <p:pic>
        <p:nvPicPr>
          <p:cNvPr id="7" name="Picture 6" descr="Map&#10;&#10;Description automatically generated">
            <a:extLst>
              <a:ext uri="{FF2B5EF4-FFF2-40B4-BE49-F238E27FC236}">
                <a16:creationId xmlns:a16="http://schemas.microsoft.com/office/drawing/2014/main" id="{452AB972-89C0-E10B-B38F-CFCA06F1F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317" y="-1"/>
            <a:ext cx="9419683" cy="6857999"/>
          </a:xfrm>
          <a:prstGeom prst="rect">
            <a:avLst/>
          </a:prstGeom>
        </p:spPr>
      </p:pic>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4"/>
          <a:stretch>
            <a:fillRect/>
          </a:stretch>
        </p:blipFill>
        <p:spPr>
          <a:xfrm rot="16200000">
            <a:off x="-3252611" y="3252611"/>
            <a:ext cx="6858000" cy="352778"/>
          </a:xfrm>
          <a:prstGeom prst="rect">
            <a:avLst/>
          </a:prstGeom>
        </p:spPr>
      </p:pic>
      <p:pic>
        <p:nvPicPr>
          <p:cNvPr id="1026" name="Picture 2" descr="Expedición Mutisia, símbolos y manual de marca - Universidad del Rosario">
            <a:extLst>
              <a:ext uri="{FF2B5EF4-FFF2-40B4-BE49-F238E27FC236}">
                <a16:creationId xmlns:a16="http://schemas.microsoft.com/office/drawing/2014/main" id="{BEC62881-E7DA-826A-54C4-A3788D6D1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1" y="1341120"/>
            <a:ext cx="867473" cy="80649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8BC640B4-1374-5A78-0BD1-0AA963F9D9E9}"/>
              </a:ext>
            </a:extLst>
          </p:cNvPr>
          <p:cNvSpPr/>
          <p:nvPr/>
        </p:nvSpPr>
        <p:spPr>
          <a:xfrm>
            <a:off x="8326120" y="-11447"/>
            <a:ext cx="3904261" cy="6869447"/>
          </a:xfrm>
          <a:prstGeom prst="rect">
            <a:avLst/>
          </a:prstGeom>
          <a:gradFill>
            <a:gsLst>
              <a:gs pos="0">
                <a:schemeClr val="tx1">
                  <a:alpha val="0"/>
                </a:schemeClr>
              </a:gs>
              <a:gs pos="10000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119C36A-A8B2-493B-E9B7-6C751A420A15}"/>
              </a:ext>
            </a:extLst>
          </p:cNvPr>
          <p:cNvSpPr txBox="1"/>
          <p:nvPr/>
        </p:nvSpPr>
        <p:spPr>
          <a:xfrm>
            <a:off x="9801580" y="6657945"/>
            <a:ext cx="2390420" cy="200055"/>
          </a:xfrm>
          <a:prstGeom prst="rect">
            <a:avLst/>
          </a:prstGeom>
          <a:noFill/>
        </p:spPr>
        <p:txBody>
          <a:bodyPr wrap="square">
            <a:spAutoFit/>
          </a:bodyPr>
          <a:lstStyle/>
          <a:p>
            <a:pPr algn="r"/>
            <a:r>
              <a:rPr lang="es-CO" sz="700" dirty="0">
                <a:solidFill>
                  <a:schemeClr val="bg1"/>
                </a:solidFill>
                <a:hlinkClick r:id="rId6">
                  <a:extLst>
                    <a:ext uri="{A12FA001-AC4F-418D-AE19-62706E023703}">
                      <ahyp:hlinkClr xmlns:ahyp="http://schemas.microsoft.com/office/drawing/2018/hyperlinkcolor" val="tx"/>
                    </a:ext>
                  </a:extLst>
                </a:hlinkClick>
              </a:rPr>
              <a:t>https://github.com/Guibi1994/Neighborhood_Legalization</a:t>
            </a:r>
            <a:endParaRPr lang="es-CO" sz="700" dirty="0">
              <a:solidFill>
                <a:schemeClr val="bg1"/>
              </a:solidFill>
            </a:endParaRPr>
          </a:p>
        </p:txBody>
      </p:sp>
      <p:pic>
        <p:nvPicPr>
          <p:cNvPr id="4" name="Picture 2" descr="Logo Github PNG transparente - StickPNG">
            <a:extLst>
              <a:ext uri="{FF2B5EF4-FFF2-40B4-BE49-F238E27FC236}">
                <a16:creationId xmlns:a16="http://schemas.microsoft.com/office/drawing/2014/main" id="{62ABDE39-27EC-937C-BDDF-0C9CE71DE0F8}"/>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1839221" y="6423367"/>
            <a:ext cx="228362" cy="2231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82FAAED-9661-B439-8E13-1688C67741D7}"/>
              </a:ext>
            </a:extLst>
          </p:cNvPr>
          <p:cNvSpPr/>
          <p:nvPr/>
        </p:nvSpPr>
        <p:spPr>
          <a:xfrm flipH="1">
            <a:off x="3266440" y="0"/>
            <a:ext cx="2640142" cy="5461000"/>
          </a:xfrm>
          <a:prstGeom prst="rect">
            <a:avLst/>
          </a:prstGeom>
          <a:gradFill>
            <a:gsLst>
              <a:gs pos="0">
                <a:schemeClr val="bg1">
                  <a:alpha val="0"/>
                </a:schemeClr>
              </a:gs>
              <a:gs pos="85000">
                <a:schemeClr val="bg1">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D3D29215-CB32-2230-5664-9BCEA40CB84F}"/>
              </a:ext>
            </a:extLst>
          </p:cNvPr>
          <p:cNvSpPr txBox="1"/>
          <p:nvPr/>
        </p:nvSpPr>
        <p:spPr>
          <a:xfrm>
            <a:off x="396240" y="0"/>
            <a:ext cx="4363137" cy="307776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ffects of public policies on informal and formal urban expansion</a:t>
            </a:r>
          </a:p>
          <a:p>
            <a:r>
              <a:rPr lang="en-US" sz="1100" dirty="0">
                <a:latin typeface="Times New Roman" panose="02020603050405020304" pitchFamily="18" charset="0"/>
                <a:cs typeface="Times New Roman" panose="02020603050405020304" pitchFamily="18" charset="0"/>
              </a:rPr>
              <a:t>A comparative impact evaluation between neighborhood legalization and slum upgrading</a:t>
            </a:r>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Universidad del Rosario, 2022</a:t>
            </a:r>
          </a:p>
          <a:p>
            <a:r>
              <a:rPr lang="en-US" sz="1050" dirty="0">
                <a:latin typeface="Times New Roman" panose="02020603050405020304" pitchFamily="18" charset="0"/>
                <a:cs typeface="Times New Roman" panose="02020603050405020304" pitchFamily="18" charset="0"/>
              </a:rPr>
              <a:t>Faculty of Economics</a:t>
            </a:r>
          </a:p>
          <a:p>
            <a:r>
              <a:rPr lang="en-US" sz="1050" dirty="0">
                <a:latin typeface="Times New Roman" panose="02020603050405020304" pitchFamily="18" charset="0"/>
                <a:cs typeface="Times New Roman" panose="02020603050405020304" pitchFamily="18" charset="0"/>
              </a:rPr>
              <a:t>Guibor Camargo</a:t>
            </a: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Advisors:</a:t>
            </a:r>
          </a:p>
          <a:p>
            <a:r>
              <a:rPr lang="en-US" sz="1050" dirty="0">
                <a:latin typeface="Times New Roman" panose="02020603050405020304" pitchFamily="18" charset="0"/>
                <a:cs typeface="Times New Roman" panose="02020603050405020304" pitchFamily="18" charset="0"/>
              </a:rPr>
              <a:t>Juan F. Vargas &amp; Patricia Acosta</a:t>
            </a:r>
          </a:p>
        </p:txBody>
      </p:sp>
    </p:spTree>
    <p:extLst>
      <p:ext uri="{BB962C8B-B14F-4D97-AF65-F5344CB8AC3E}">
        <p14:creationId xmlns:p14="http://schemas.microsoft.com/office/powerpoint/2010/main" val="52776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3520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ontribution to the field</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6" name="TextBox 9">
            <a:extLst>
              <a:ext uri="{FF2B5EF4-FFF2-40B4-BE49-F238E27FC236}">
                <a16:creationId xmlns:a16="http://schemas.microsoft.com/office/drawing/2014/main" id="{6342FB34-F81C-66E8-0CEB-6FA6090C0874}"/>
              </a:ext>
            </a:extLst>
          </p:cNvPr>
          <p:cNvSpPr txBox="1"/>
          <p:nvPr/>
        </p:nvSpPr>
        <p:spPr>
          <a:xfrm>
            <a:off x="226095" y="674400"/>
            <a:ext cx="9152858" cy="5724644"/>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Slum intervention’s effects:</a:t>
            </a:r>
          </a:p>
          <a:p>
            <a:pPr lvl="1" algn="just"/>
            <a:endParaRPr lang="en-US" sz="1400" dirty="0">
              <a:latin typeface="Times New Roman" panose="02020603050405020304" pitchFamily="18" charset="0"/>
              <a:cs typeface="Times New Roman" panose="02020603050405020304" pitchFamily="18" charset="0"/>
            </a:endParaRPr>
          </a:p>
          <a:p>
            <a:pPr lvl="1" algn="just"/>
            <a:endParaRPr lang="en-US" sz="1400" u="sng" dirty="0">
              <a:latin typeface="Times New Roman" panose="02020603050405020304" pitchFamily="18" charset="0"/>
              <a:cs typeface="Times New Roman" panose="02020603050405020304" pitchFamily="18" charset="0"/>
            </a:endParaRPr>
          </a:p>
          <a:p>
            <a:pPr lvl="1" algn="just"/>
            <a:r>
              <a:rPr lang="en-US" sz="1400" u="sng" dirty="0">
                <a:latin typeface="Times New Roman" panose="02020603050405020304" pitchFamily="18" charset="0"/>
                <a:cs typeface="Times New Roman" panose="02020603050405020304" pitchFamily="18" charset="0"/>
              </a:rPr>
              <a:t>Effects over public health:</a:t>
            </a:r>
            <a:r>
              <a:rPr lang="en-US" sz="1400" dirty="0">
                <a:latin typeface="Times New Roman" panose="02020603050405020304" pitchFamily="18" charset="0"/>
                <a:cs typeface="Times New Roman" panose="02020603050405020304" pitchFamily="18" charset="0"/>
              </a:rPr>
              <a:t> </a:t>
            </a:r>
            <a:r>
              <a:rPr lang="en-US" sz="1400" b="0" i="0" dirty="0" err="1">
                <a:solidFill>
                  <a:srgbClr val="222222"/>
                </a:solidFill>
                <a:effectLst/>
                <a:latin typeface="Times New Roman" panose="02020603050405020304" pitchFamily="18" charset="0"/>
                <a:cs typeface="Times New Roman" panose="02020603050405020304" pitchFamily="18" charset="0"/>
              </a:rPr>
              <a:t>Bhan</a:t>
            </a:r>
            <a:r>
              <a:rPr lang="en-US" sz="1400" b="0" i="0" dirty="0">
                <a:solidFill>
                  <a:srgbClr val="222222"/>
                </a:solidFill>
                <a:effectLst/>
                <a:latin typeface="Times New Roman" panose="02020603050405020304" pitchFamily="18" charset="0"/>
                <a:cs typeface="Times New Roman" panose="02020603050405020304" pitchFamily="18" charset="0"/>
              </a:rPr>
              <a:t>, N. (2013) ; Pérez-Casas, M. (2017); Henson, R. M., et al. (2020); </a:t>
            </a:r>
          </a:p>
          <a:p>
            <a:pPr lvl="1" algn="just"/>
            <a:endParaRPr lang="en-US" sz="1400" b="0" i="0" dirty="0">
              <a:solidFill>
                <a:srgbClr val="222222"/>
              </a:solidFill>
              <a:effectLst/>
              <a:latin typeface="Times New Roman" panose="02020603050405020304" pitchFamily="18" charset="0"/>
              <a:cs typeface="Times New Roman" panose="02020603050405020304" pitchFamily="18" charset="0"/>
            </a:endParaRPr>
          </a:p>
          <a:p>
            <a:pPr lvl="1" algn="just"/>
            <a:endParaRPr lang="en-US" sz="1400" dirty="0">
              <a:solidFill>
                <a:srgbClr val="222222"/>
              </a:solidFill>
              <a:latin typeface="Times New Roman" panose="02020603050405020304" pitchFamily="18" charset="0"/>
              <a:cs typeface="Times New Roman" panose="02020603050405020304" pitchFamily="18" charset="0"/>
            </a:endParaRPr>
          </a:p>
          <a:p>
            <a:pPr lvl="1" algn="just"/>
            <a:r>
              <a:rPr lang="en-US" sz="1400" u="sng" dirty="0">
                <a:solidFill>
                  <a:srgbClr val="222222"/>
                </a:solidFill>
                <a:effectLst/>
                <a:latin typeface="Times New Roman" panose="02020603050405020304" pitchFamily="18" charset="0"/>
                <a:cs typeface="Times New Roman" panose="02020603050405020304" pitchFamily="18" charset="0"/>
              </a:rPr>
              <a:t>Effects over household economy and unemployment:</a:t>
            </a:r>
            <a:r>
              <a:rPr lang="en-US" sz="1400" dirty="0">
                <a:solidFill>
                  <a:srgbClr val="222222"/>
                </a:solidFill>
                <a:latin typeface="Times New Roman" panose="02020603050405020304" pitchFamily="18" charset="0"/>
                <a:cs typeface="Times New Roman" panose="02020603050405020304" pitchFamily="18" charset="0"/>
              </a:rPr>
              <a:t> Amis, P. (2001); </a:t>
            </a:r>
            <a:r>
              <a:rPr lang="it-IT" sz="1400" dirty="0">
                <a:solidFill>
                  <a:srgbClr val="222222"/>
                </a:solidFill>
                <a:latin typeface="Times New Roman" panose="02020603050405020304" pitchFamily="18" charset="0"/>
                <a:cs typeface="Times New Roman" panose="02020603050405020304" pitchFamily="18" charset="0"/>
              </a:rPr>
              <a:t>Takeuchi, A., Cropper, M., &amp; Bento, A. (2008)</a:t>
            </a:r>
            <a:r>
              <a:rPr lang="it-IT" sz="1600" dirty="0">
                <a:solidFill>
                  <a:srgbClr val="FF0000"/>
                </a:solidFill>
                <a:latin typeface="Times New Roman" panose="02020603050405020304" pitchFamily="18" charset="0"/>
                <a:cs typeface="Times New Roman" panose="02020603050405020304" pitchFamily="18" charset="0"/>
              </a:rPr>
              <a:t>*</a:t>
            </a:r>
            <a:r>
              <a:rPr lang="it-IT" sz="1400" dirty="0">
                <a:solidFill>
                  <a:srgbClr val="222222"/>
                </a:solidFill>
                <a:latin typeface="Times New Roman" panose="02020603050405020304" pitchFamily="18" charset="0"/>
                <a:cs typeface="Times New Roman" panose="02020603050405020304" pitchFamily="18" charset="0"/>
              </a:rPr>
              <a:t>; Majale, M. (2008); </a:t>
            </a:r>
            <a:r>
              <a:rPr lang="nl-NL" sz="1400" dirty="0">
                <a:solidFill>
                  <a:srgbClr val="222222"/>
                </a:solidFill>
                <a:latin typeface="Times New Roman" panose="02020603050405020304" pitchFamily="18" charset="0"/>
                <a:cs typeface="Times New Roman" panose="02020603050405020304" pitchFamily="18" charset="0"/>
              </a:rPr>
              <a:t>Olthuis, K., Benni, et al. (2015);</a:t>
            </a:r>
            <a:r>
              <a:rPr lang="sv-SE" sz="1400" dirty="0">
                <a:solidFill>
                  <a:srgbClr val="222222"/>
                </a:solidFill>
                <a:latin typeface="Times New Roman" panose="02020603050405020304" pitchFamily="18" charset="0"/>
                <a:cs typeface="Times New Roman" panose="02020603050405020304" pitchFamily="18" charset="0"/>
              </a:rPr>
              <a:t>  Bardhan, R.,et al. (2015)</a:t>
            </a:r>
          </a:p>
          <a:p>
            <a:pPr lvl="1" algn="just"/>
            <a:endParaRPr lang="sv-SE" sz="1400" dirty="0">
              <a:solidFill>
                <a:srgbClr val="222222"/>
              </a:solidFill>
              <a:latin typeface="Times New Roman" panose="02020603050405020304" pitchFamily="18" charset="0"/>
              <a:cs typeface="Times New Roman" panose="02020603050405020304" pitchFamily="18" charset="0"/>
            </a:endParaRPr>
          </a:p>
          <a:p>
            <a:pPr lvl="1" algn="just"/>
            <a:endParaRPr lang="sv-SE" sz="1400" dirty="0">
              <a:solidFill>
                <a:srgbClr val="222222"/>
              </a:solidFill>
              <a:latin typeface="Times New Roman" panose="02020603050405020304" pitchFamily="18" charset="0"/>
              <a:cs typeface="Times New Roman" panose="02020603050405020304" pitchFamily="18" charset="0"/>
            </a:endParaRPr>
          </a:p>
          <a:p>
            <a:pPr lvl="1"/>
            <a:r>
              <a:rPr lang="sv-SE" sz="1400" u="sng" dirty="0">
                <a:solidFill>
                  <a:srgbClr val="222222"/>
                </a:solidFill>
                <a:latin typeface="Times New Roman" panose="02020603050405020304" pitchFamily="18" charset="0"/>
                <a:cs typeface="Times New Roman" panose="02020603050405020304" pitchFamily="18" charset="0"/>
              </a:rPr>
              <a:t>Effects over land prices and construction:</a:t>
            </a:r>
            <a:r>
              <a:rPr lang="sv-SE" sz="1400" dirty="0">
                <a:solidFill>
                  <a:srgbClr val="222222"/>
                </a:solidFill>
                <a:latin typeface="Times New Roman" panose="02020603050405020304" pitchFamily="18" charset="0"/>
                <a:cs typeface="Times New Roman" panose="02020603050405020304" pitchFamily="18" charset="0"/>
              </a:rPr>
              <a:t> Nieto, C. A. B., et al (2017); Corredor Collazos, M. E. (2020)</a:t>
            </a:r>
            <a:r>
              <a:rPr lang="sv-SE" sz="1400" dirty="0">
                <a:solidFill>
                  <a:srgbClr val="00B0F0"/>
                </a:solidFill>
                <a:latin typeface="Times New Roman" panose="02020603050405020304" pitchFamily="18" charset="0"/>
                <a:cs typeface="Times New Roman" panose="02020603050405020304" pitchFamily="18" charset="0"/>
              </a:rPr>
              <a:t>**</a:t>
            </a:r>
            <a:r>
              <a:rPr lang="sv-SE" sz="1400" dirty="0">
                <a:solidFill>
                  <a:srgbClr val="222222"/>
                </a:solidFill>
                <a:latin typeface="Times New Roman" panose="02020603050405020304" pitchFamily="18" charset="0"/>
                <a:cs typeface="Times New Roman" panose="02020603050405020304" pitchFamily="18" charset="0"/>
              </a:rPr>
              <a:t>.</a:t>
            </a:r>
          </a:p>
          <a:p>
            <a:pPr lvl="1"/>
            <a:endParaRPr lang="sv-SE" sz="1400" dirty="0">
              <a:solidFill>
                <a:srgbClr val="222222"/>
              </a:solidFill>
              <a:latin typeface="Times New Roman" panose="02020603050405020304" pitchFamily="18" charset="0"/>
              <a:cs typeface="Times New Roman" panose="02020603050405020304" pitchFamily="18" charset="0"/>
            </a:endParaRPr>
          </a:p>
          <a:p>
            <a:pPr lvl="1"/>
            <a:endParaRPr lang="sv-SE" sz="1400" dirty="0">
              <a:solidFill>
                <a:srgbClr val="222222"/>
              </a:solidFill>
              <a:latin typeface="Times New Roman" panose="02020603050405020304" pitchFamily="18" charset="0"/>
              <a:cs typeface="Times New Roman" panose="02020603050405020304" pitchFamily="18" charset="0"/>
            </a:endParaRPr>
          </a:p>
          <a:p>
            <a:pPr lvl="1" algn="just"/>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Scientific gaps and opportunities:</a:t>
            </a:r>
          </a:p>
          <a:p>
            <a:pPr algn="just"/>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Most of studies focus on physical interventions, ignoring legal changes.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The majority focus on positive outcomes (sometimes determinists ones), ignoring policies side effects.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Most oversimplify the policies, making risky assumptions that put in doubt causal claims.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Almost no study analyses </a:t>
            </a:r>
            <a:r>
              <a:rPr lang="en-US" sz="1400" i="1" dirty="0">
                <a:latin typeface="Times New Roman" panose="02020603050405020304" pitchFamily="18" charset="0"/>
                <a:cs typeface="Times New Roman" panose="02020603050405020304" pitchFamily="18" charset="0"/>
              </a:rPr>
              <a:t>effect heterogeneity </a:t>
            </a:r>
            <a:r>
              <a:rPr lang="en-US" sz="1400" dirty="0">
                <a:latin typeface="Times New Roman" panose="02020603050405020304" pitchFamily="18" charset="0"/>
                <a:cs typeface="Times New Roman" panose="02020603050405020304" pitchFamily="18" charset="0"/>
              </a:rPr>
              <a:t>and it’s sources. </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Still, </a:t>
            </a:r>
            <a:r>
              <a:rPr lang="en-US" sz="1400" i="1" dirty="0">
                <a:latin typeface="Times New Roman" panose="02020603050405020304" pitchFamily="18" charset="0"/>
                <a:cs typeface="Times New Roman" panose="02020603050405020304" pitchFamily="18" charset="0"/>
              </a:rPr>
              <a:t>impact evaluations</a:t>
            </a:r>
            <a:r>
              <a:rPr lang="en-US" sz="1400" dirty="0">
                <a:latin typeface="Times New Roman" panose="02020603050405020304" pitchFamily="18" charset="0"/>
                <a:cs typeface="Times New Roman" panose="02020603050405020304" pitchFamily="18" charset="0"/>
              </a:rPr>
              <a:t> on slum management still scarce, and comparative studies of causality in this field are even rarer.</a:t>
            </a:r>
          </a:p>
        </p:txBody>
      </p:sp>
      <p:sp>
        <p:nvSpPr>
          <p:cNvPr id="2" name="Footer Placeholder 19">
            <a:extLst>
              <a:ext uri="{FF2B5EF4-FFF2-40B4-BE49-F238E27FC236}">
                <a16:creationId xmlns:a16="http://schemas.microsoft.com/office/drawing/2014/main" id="{54D5EA8B-6B56-103D-52E2-5FC4B8958A2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97457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a:extLst>
              <a:ext uri="{FF2B5EF4-FFF2-40B4-BE49-F238E27FC236}">
                <a16:creationId xmlns:a16="http://schemas.microsoft.com/office/drawing/2014/main" id="{F193AD45-761F-67B0-10E1-8BB2988051D5}"/>
              </a:ext>
            </a:extLst>
          </p:cNvPr>
          <p:cNvSpPr txBox="1"/>
          <p:nvPr/>
        </p:nvSpPr>
        <p:spPr>
          <a:xfrm>
            <a:off x="474980" y="811745"/>
            <a:ext cx="7736332" cy="461664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Illegal urban growth</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Illegal occupations (</a:t>
            </a:r>
            <a:r>
              <a:rPr lang="en-US" sz="1400" dirty="0" err="1">
                <a:latin typeface="Times New Roman" panose="02020603050405020304" pitchFamily="18" charset="0"/>
                <a:cs typeface="Times New Roman" panose="02020603050405020304" pitchFamily="18" charset="0"/>
              </a:rPr>
              <a:t>lat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lon</a:t>
            </a:r>
            <a:r>
              <a:rPr lang="en-US" sz="1400" dirty="0">
                <a:latin typeface="Times New Roman" panose="02020603050405020304" pitchFamily="18" charset="0"/>
                <a:cs typeface="Times New Roman" panose="02020603050405020304" pitchFamily="18" charset="0"/>
              </a:rPr>
              <a:t>/year). SDH – 2005-2019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Illegal occupation’s monitoring polygons. SDH – 2005 - 2019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Resettlement program identifications and enrollments (</a:t>
            </a:r>
            <a:r>
              <a:rPr lang="en-US" sz="1400" dirty="0" err="1">
                <a:latin typeface="Times New Roman" panose="02020603050405020304" pitchFamily="18" charset="0"/>
                <a:cs typeface="Times New Roman" panose="02020603050405020304" pitchFamily="18" charset="0"/>
              </a:rPr>
              <a:t>lat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lon</a:t>
            </a:r>
            <a:r>
              <a:rPr lang="en-US" sz="1400" dirty="0">
                <a:latin typeface="Times New Roman" panose="02020603050405020304" pitchFamily="18" charset="0"/>
                <a:cs typeface="Times New Roman" panose="02020603050405020304" pitchFamily="18" charset="0"/>
              </a:rPr>
              <a:t>/year) IDGER – 2004-2019</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Legal urban growth</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Cadastral data-base of constructions (location/high/land use) OCB – 2011-2019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Castral data-base of lots (location/high/land use) – 2011-2019</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Treatment (polices) information</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Neighborhood Legalization polygons with legal process info* (1950-2019)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Neighborhood Improvement program polygons* (2002-2019)</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Control variables</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ata</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44051480-ED26-922E-55D3-4BA13207F59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415552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ontext</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3" name="Group 2">
            <a:extLst>
              <a:ext uri="{FF2B5EF4-FFF2-40B4-BE49-F238E27FC236}">
                <a16:creationId xmlns:a16="http://schemas.microsoft.com/office/drawing/2014/main" id="{77B9E69A-F163-82C1-ECED-31CAB72F29FE}"/>
              </a:ext>
            </a:extLst>
          </p:cNvPr>
          <p:cNvGrpSpPr>
            <a:grpSpLocks noChangeAspect="1"/>
          </p:cNvGrpSpPr>
          <p:nvPr/>
        </p:nvGrpSpPr>
        <p:grpSpPr>
          <a:xfrm>
            <a:off x="6006912" y="3351205"/>
            <a:ext cx="178176" cy="155590"/>
            <a:chOff x="5918053" y="3393726"/>
            <a:chExt cx="355887" cy="310774"/>
          </a:xfrm>
        </p:grpSpPr>
        <p:sp>
          <p:nvSpPr>
            <p:cNvPr id="5" name="Hexagon 4">
              <a:extLst>
                <a:ext uri="{FF2B5EF4-FFF2-40B4-BE49-F238E27FC236}">
                  <a16:creationId xmlns:a16="http://schemas.microsoft.com/office/drawing/2014/main" id="{D9B6C3C7-BD1D-5B8E-F397-AB4BB1045A61}"/>
                </a:ext>
              </a:extLst>
            </p:cNvPr>
            <p:cNvSpPr>
              <a:spLocks noChangeAspect="1"/>
            </p:cNvSpPr>
            <p:nvPr/>
          </p:nvSpPr>
          <p:spPr>
            <a:xfrm>
              <a:off x="5990261" y="3456780"/>
              <a:ext cx="211473" cy="184666"/>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5918053" y="3393726"/>
              <a:ext cx="355887" cy="310774"/>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sp>
        <p:nvSpPr>
          <p:cNvPr id="4" name="Footer Placeholder 19">
            <a:extLst>
              <a:ext uri="{FF2B5EF4-FFF2-40B4-BE49-F238E27FC236}">
                <a16:creationId xmlns:a16="http://schemas.microsoft.com/office/drawing/2014/main" id="{8D522483-6A5C-2233-DC3C-70FAF9D2F790}"/>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60362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3794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ontext: articulation with other programs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1" name="TextBox 10">
            <a:extLst>
              <a:ext uri="{FF2B5EF4-FFF2-40B4-BE49-F238E27FC236}">
                <a16:creationId xmlns:a16="http://schemas.microsoft.com/office/drawing/2014/main" id="{25213F9F-0110-86AF-2269-00D6B5789AFB}"/>
              </a:ext>
            </a:extLst>
          </p:cNvPr>
          <p:cNvSpPr txBox="1"/>
          <p:nvPr/>
        </p:nvSpPr>
        <p:spPr>
          <a:xfrm>
            <a:off x="806796" y="2981942"/>
            <a:ext cx="1513556"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“Is the settlement legal?”</a:t>
            </a:r>
          </a:p>
        </p:txBody>
      </p:sp>
      <p:sp>
        <p:nvSpPr>
          <p:cNvPr id="12" name="TextBox 11">
            <a:extLst>
              <a:ext uri="{FF2B5EF4-FFF2-40B4-BE49-F238E27FC236}">
                <a16:creationId xmlns:a16="http://schemas.microsoft.com/office/drawing/2014/main" id="{8D7C7D2C-F634-5DA8-D392-D3BF9724C1B0}"/>
              </a:ext>
            </a:extLst>
          </p:cNvPr>
          <p:cNvSpPr txBox="1"/>
          <p:nvPr/>
        </p:nvSpPr>
        <p:spPr>
          <a:xfrm>
            <a:off x="2784759" y="2322157"/>
            <a:ext cx="312907"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5747B7-320B-1BCF-E344-7C210C71B895}"/>
              </a:ext>
            </a:extLst>
          </p:cNvPr>
          <p:cNvSpPr txBox="1"/>
          <p:nvPr/>
        </p:nvSpPr>
        <p:spPr>
          <a:xfrm>
            <a:off x="3429465" y="3386127"/>
            <a:ext cx="1292986" cy="415498"/>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“Does the settlement have available space for public infrastructure?”</a:t>
            </a:r>
          </a:p>
        </p:txBody>
      </p:sp>
      <p:sp>
        <p:nvSpPr>
          <p:cNvPr id="15" name="TextBox 14">
            <a:extLst>
              <a:ext uri="{FF2B5EF4-FFF2-40B4-BE49-F238E27FC236}">
                <a16:creationId xmlns:a16="http://schemas.microsoft.com/office/drawing/2014/main" id="{3774BDE0-2214-C659-FB76-D8242C1CB892}"/>
              </a:ext>
            </a:extLst>
          </p:cNvPr>
          <p:cNvSpPr txBox="1"/>
          <p:nvPr/>
        </p:nvSpPr>
        <p:spPr>
          <a:xfrm>
            <a:off x="3344051" y="2337397"/>
            <a:ext cx="1292986" cy="215444"/>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“It’s on high-risk zones </a:t>
            </a:r>
            <a:r>
              <a:rPr lang="en-US" sz="800" b="1" dirty="0">
                <a:solidFill>
                  <a:srgbClr val="FF0000"/>
                </a:solidFill>
                <a:latin typeface="Times New Roman" panose="02020603050405020304" pitchFamily="18" charset="0"/>
                <a:cs typeface="Times New Roman" panose="02020603050405020304" pitchFamily="18" charset="0"/>
              </a:rPr>
              <a:t>□</a:t>
            </a:r>
            <a:r>
              <a:rPr lang="en-US" sz="700" i="1"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42997FBA-BCA6-FC1A-DD19-5A1A788C2DCC}"/>
              </a:ext>
            </a:extLst>
          </p:cNvPr>
          <p:cNvSpPr txBox="1"/>
          <p:nvPr/>
        </p:nvSpPr>
        <p:spPr>
          <a:xfrm>
            <a:off x="4263564" y="4009518"/>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A585A09-2681-771A-AC2F-B82D2C441C78}"/>
              </a:ext>
            </a:extLst>
          </p:cNvPr>
          <p:cNvSpPr txBox="1"/>
          <p:nvPr/>
        </p:nvSpPr>
        <p:spPr>
          <a:xfrm>
            <a:off x="3495849" y="4009518"/>
            <a:ext cx="312906"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44FDAE92-6117-D355-098A-2344AA0B161B}"/>
              </a:ext>
            </a:extLst>
          </p:cNvPr>
          <p:cNvCxnSpPr>
            <a:cxnSpLocks/>
            <a:stCxn id="12" idx="3"/>
            <a:endCxn id="15" idx="1"/>
          </p:cNvCxnSpPr>
          <p:nvPr/>
        </p:nvCxnSpPr>
        <p:spPr>
          <a:xfrm flipV="1">
            <a:off x="3097666" y="2445119"/>
            <a:ext cx="246385" cy="149"/>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5EFF08F-BFFD-B25C-0AC4-5BDFF54445F1}"/>
              </a:ext>
            </a:extLst>
          </p:cNvPr>
          <p:cNvSpPr txBox="1"/>
          <p:nvPr/>
        </p:nvSpPr>
        <p:spPr>
          <a:xfrm>
            <a:off x="4985491" y="1673195"/>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DB36A711-5A87-BD8A-FDFE-D2463F87674C}"/>
              </a:ext>
            </a:extLst>
          </p:cNvPr>
          <p:cNvSpPr txBox="1"/>
          <p:nvPr/>
        </p:nvSpPr>
        <p:spPr>
          <a:xfrm>
            <a:off x="5006487" y="2321933"/>
            <a:ext cx="312906"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ED2623E-1552-1995-FE45-E59EFE853F3A}"/>
              </a:ext>
            </a:extLst>
          </p:cNvPr>
          <p:cNvSpPr txBox="1"/>
          <p:nvPr/>
        </p:nvSpPr>
        <p:spPr>
          <a:xfrm>
            <a:off x="5609901" y="1673194"/>
            <a:ext cx="1575670" cy="246221"/>
          </a:xfrm>
          <a:prstGeom prst="rect">
            <a:avLst/>
          </a:prstGeom>
          <a:noFill/>
        </p:spPr>
        <p:txBody>
          <a:bodyPr wrap="square" rtlCol="0">
            <a:spAutoFit/>
          </a:bodyPr>
          <a:lstStyle/>
          <a:p>
            <a:r>
              <a:rPr lang="en-US" sz="1000" dirty="0">
                <a:solidFill>
                  <a:srgbClr val="0990AB"/>
                </a:solidFill>
                <a:latin typeface="Times New Roman" panose="02020603050405020304" pitchFamily="18" charset="0"/>
                <a:cs typeface="Times New Roman" panose="02020603050405020304" pitchFamily="18" charset="0"/>
              </a:rPr>
              <a:t>Resettlement </a:t>
            </a:r>
            <a:r>
              <a:rPr lang="en-US" sz="1000" b="1" dirty="0">
                <a:solidFill>
                  <a:srgbClr val="0990AB"/>
                </a:solidFill>
                <a:latin typeface="Times New Roman" panose="02020603050405020304" pitchFamily="18" charset="0"/>
                <a:cs typeface="Times New Roman" panose="02020603050405020304" pitchFamily="18" charset="0"/>
              </a:rPr>
              <a:t>program</a:t>
            </a:r>
            <a:r>
              <a:rPr lang="en-US" sz="1000" dirty="0">
                <a:solidFill>
                  <a:srgbClr val="0990AB"/>
                </a:solidFill>
                <a:latin typeface="Times New Roman" panose="02020603050405020304" pitchFamily="18" charset="0"/>
                <a:cs typeface="Times New Roman" panose="02020603050405020304" pitchFamily="18" charset="0"/>
              </a:rPr>
              <a:t> (●)</a:t>
            </a:r>
          </a:p>
        </p:txBody>
      </p:sp>
      <p:sp>
        <p:nvSpPr>
          <p:cNvPr id="31" name="TextBox 30">
            <a:extLst>
              <a:ext uri="{FF2B5EF4-FFF2-40B4-BE49-F238E27FC236}">
                <a16:creationId xmlns:a16="http://schemas.microsoft.com/office/drawing/2014/main" id="{32FF830F-27FA-3435-0093-9FCABC417DA2}"/>
              </a:ext>
            </a:extLst>
          </p:cNvPr>
          <p:cNvSpPr txBox="1"/>
          <p:nvPr/>
        </p:nvSpPr>
        <p:spPr>
          <a:xfrm>
            <a:off x="5613759" y="2319895"/>
            <a:ext cx="2341961" cy="246221"/>
          </a:xfrm>
          <a:prstGeom prst="rect">
            <a:avLst/>
          </a:prstGeom>
          <a:noFill/>
        </p:spPr>
        <p:txBody>
          <a:bodyPr wrap="square" rtlCol="0">
            <a:spAutoFit/>
          </a:bodyPr>
          <a:lstStyle/>
          <a:p>
            <a:r>
              <a:rPr lang="en-US" sz="1000" dirty="0">
                <a:solidFill>
                  <a:srgbClr val="FF0000"/>
                </a:solidFill>
                <a:latin typeface="Times New Roman" panose="02020603050405020304" pitchFamily="18" charset="0"/>
                <a:cs typeface="Times New Roman" panose="02020603050405020304" pitchFamily="18" charset="0"/>
              </a:rPr>
              <a:t>Neighborhood legalization </a:t>
            </a:r>
            <a:r>
              <a:rPr lang="en-US" sz="1000" b="1" dirty="0">
                <a:solidFill>
                  <a:srgbClr val="FF0000"/>
                </a:solidFill>
                <a:latin typeface="Times New Roman" panose="02020603050405020304" pitchFamily="18" charset="0"/>
                <a:cs typeface="Times New Roman" panose="02020603050405020304" pitchFamily="18" charset="0"/>
              </a:rPr>
              <a:t>program</a:t>
            </a:r>
            <a:r>
              <a:rPr lang="en-US" sz="1000" dirty="0">
                <a:solidFill>
                  <a:srgbClr val="FF0000"/>
                </a:solidFill>
                <a:latin typeface="Times New Roman" panose="02020603050405020304" pitchFamily="18" charset="0"/>
                <a:cs typeface="Times New Roman" panose="02020603050405020304" pitchFamily="18" charset="0"/>
              </a:rPr>
              <a:t> (□)</a:t>
            </a:r>
          </a:p>
        </p:txBody>
      </p:sp>
      <p:cxnSp>
        <p:nvCxnSpPr>
          <p:cNvPr id="4" name="Connector: Elbow 3">
            <a:extLst>
              <a:ext uri="{FF2B5EF4-FFF2-40B4-BE49-F238E27FC236}">
                <a16:creationId xmlns:a16="http://schemas.microsoft.com/office/drawing/2014/main" id="{DD303197-889D-E46C-E022-695729A72ADC}"/>
              </a:ext>
            </a:extLst>
          </p:cNvPr>
          <p:cNvCxnSpPr>
            <a:stCxn id="11" idx="3"/>
            <a:endCxn id="12" idx="1"/>
          </p:cNvCxnSpPr>
          <p:nvPr/>
        </p:nvCxnSpPr>
        <p:spPr>
          <a:xfrm flipV="1">
            <a:off x="2320352" y="2445268"/>
            <a:ext cx="464407" cy="659785"/>
          </a:xfrm>
          <a:prstGeom prst="bentConnector3">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EF7F75F-F935-E13C-2847-9408D5DCB447}"/>
              </a:ext>
            </a:extLst>
          </p:cNvPr>
          <p:cNvCxnSpPr>
            <a:cxnSpLocks/>
            <a:stCxn id="15" idx="3"/>
            <a:endCxn id="28" idx="1"/>
          </p:cNvCxnSpPr>
          <p:nvPr/>
        </p:nvCxnSpPr>
        <p:spPr>
          <a:xfrm flipV="1">
            <a:off x="4637037" y="1796306"/>
            <a:ext cx="348454" cy="648813"/>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055AC7-A2F8-4121-D7F6-BB8A26D7A541}"/>
              </a:ext>
            </a:extLst>
          </p:cNvPr>
          <p:cNvCxnSpPr>
            <a:cxnSpLocks/>
            <a:stCxn id="28" idx="3"/>
            <a:endCxn id="30" idx="1"/>
          </p:cNvCxnSpPr>
          <p:nvPr/>
        </p:nvCxnSpPr>
        <p:spPr>
          <a:xfrm flipV="1">
            <a:off x="5341679" y="1796305"/>
            <a:ext cx="268222" cy="1"/>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7AD98-B86F-D1ED-545F-3614DFDB972A}"/>
              </a:ext>
            </a:extLst>
          </p:cNvPr>
          <p:cNvCxnSpPr>
            <a:cxnSpLocks/>
            <a:stCxn id="15" idx="3"/>
            <a:endCxn id="29" idx="1"/>
          </p:cNvCxnSpPr>
          <p:nvPr/>
        </p:nvCxnSpPr>
        <p:spPr>
          <a:xfrm flipV="1">
            <a:off x="4637037" y="2445044"/>
            <a:ext cx="369450" cy="75"/>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B6B5C7-F93C-0B71-CBA8-CB00D0EADE90}"/>
              </a:ext>
            </a:extLst>
          </p:cNvPr>
          <p:cNvCxnSpPr>
            <a:cxnSpLocks/>
            <a:stCxn id="29" idx="3"/>
            <a:endCxn id="31" idx="1"/>
          </p:cNvCxnSpPr>
          <p:nvPr/>
        </p:nvCxnSpPr>
        <p:spPr>
          <a:xfrm flipV="1">
            <a:off x="5319393" y="2443006"/>
            <a:ext cx="294366" cy="2038"/>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30C67C-DBE3-C726-E820-D6FC2E1C0E26}"/>
              </a:ext>
            </a:extLst>
          </p:cNvPr>
          <p:cNvCxnSpPr>
            <a:cxnSpLocks/>
            <a:stCxn id="30" idx="3"/>
            <a:endCxn id="52" idx="2"/>
          </p:cNvCxnSpPr>
          <p:nvPr/>
        </p:nvCxnSpPr>
        <p:spPr>
          <a:xfrm flipV="1">
            <a:off x="7185571" y="1429559"/>
            <a:ext cx="256299" cy="366746"/>
          </a:xfrm>
          <a:prstGeom prst="bentConnector2">
            <a:avLst/>
          </a:prstGeom>
          <a:ln w="3175">
            <a:solidFill>
              <a:schemeClr val="bg1">
                <a:lumMod val="65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1D4A9A-E531-BC0C-FC96-87F1A5DCFFC3}"/>
              </a:ext>
            </a:extLst>
          </p:cNvPr>
          <p:cNvSpPr txBox="1"/>
          <p:nvPr/>
        </p:nvSpPr>
        <p:spPr>
          <a:xfrm>
            <a:off x="6877917" y="1244893"/>
            <a:ext cx="1127906" cy="184666"/>
          </a:xfrm>
          <a:prstGeom prst="rect">
            <a:avLst/>
          </a:prstGeom>
          <a:noFill/>
        </p:spPr>
        <p:txBody>
          <a:bodyPr wrap="square" rtlCol="0">
            <a:spAutoFit/>
          </a:bodyPr>
          <a:lstStyle/>
          <a:p>
            <a:pPr algn="ctr"/>
            <a:r>
              <a:rPr lang="en-US" sz="600" dirty="0">
                <a:solidFill>
                  <a:schemeClr val="bg1">
                    <a:lumMod val="65000"/>
                  </a:schemeClr>
                </a:solidFill>
                <a:latin typeface="Times New Roman" panose="02020603050405020304" pitchFamily="18" charset="0"/>
                <a:cs typeface="Times New Roman" panose="02020603050405020304" pitchFamily="18" charset="0"/>
              </a:rPr>
              <a:t>New social housing </a:t>
            </a:r>
            <a:r>
              <a:rPr lang="en-US" sz="600" b="1" dirty="0">
                <a:solidFill>
                  <a:schemeClr val="bg1">
                    <a:lumMod val="65000"/>
                  </a:schemeClr>
                </a:solidFill>
                <a:latin typeface="Times New Roman" panose="02020603050405020304" pitchFamily="18" charset="0"/>
                <a:cs typeface="Times New Roman" panose="02020603050405020304" pitchFamily="18" charset="0"/>
              </a:rPr>
              <a:t>programs</a:t>
            </a:r>
          </a:p>
        </p:txBody>
      </p:sp>
      <p:sp>
        <p:nvSpPr>
          <p:cNvPr id="54" name="TextBox 53">
            <a:extLst>
              <a:ext uri="{FF2B5EF4-FFF2-40B4-BE49-F238E27FC236}">
                <a16:creationId xmlns:a16="http://schemas.microsoft.com/office/drawing/2014/main" id="{A3B6505E-0299-BD2D-36CB-8E3710E36EBB}"/>
              </a:ext>
            </a:extLst>
          </p:cNvPr>
          <p:cNvSpPr txBox="1"/>
          <p:nvPr/>
        </p:nvSpPr>
        <p:spPr>
          <a:xfrm>
            <a:off x="9220624" y="4472433"/>
            <a:ext cx="1248832" cy="338554"/>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Public infrastructure</a:t>
            </a:r>
          </a:p>
          <a:p>
            <a:pPr algn="ctr"/>
            <a:r>
              <a:rPr lang="en-US" sz="600" dirty="0">
                <a:latin typeface="Times New Roman" panose="02020603050405020304" pitchFamily="18" charset="0"/>
                <a:cs typeface="Times New Roman" panose="02020603050405020304" pitchFamily="18" charset="0"/>
              </a:rPr>
              <a:t>(roads, parks, schools, etc.)</a:t>
            </a:r>
          </a:p>
        </p:txBody>
      </p:sp>
      <p:cxnSp>
        <p:nvCxnSpPr>
          <p:cNvPr id="56" name="Connector: Elbow 55">
            <a:extLst>
              <a:ext uri="{FF2B5EF4-FFF2-40B4-BE49-F238E27FC236}">
                <a16:creationId xmlns:a16="http://schemas.microsoft.com/office/drawing/2014/main" id="{6F4F9FEF-88EB-CCC6-ECA8-0B379334736E}"/>
              </a:ext>
            </a:extLst>
          </p:cNvPr>
          <p:cNvCxnSpPr>
            <a:cxnSpLocks/>
            <a:stCxn id="31" idx="3"/>
            <a:endCxn id="169" idx="2"/>
          </p:cNvCxnSpPr>
          <p:nvPr/>
        </p:nvCxnSpPr>
        <p:spPr>
          <a:xfrm>
            <a:off x="7955720" y="2443006"/>
            <a:ext cx="1207397" cy="789210"/>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D8D3E7-A641-41E7-1D88-58859DC1E782}"/>
              </a:ext>
            </a:extLst>
          </p:cNvPr>
          <p:cNvSpPr txBox="1"/>
          <p:nvPr/>
        </p:nvSpPr>
        <p:spPr>
          <a:xfrm>
            <a:off x="8809142" y="2633720"/>
            <a:ext cx="972116" cy="200055"/>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Lawsuit - “</a:t>
            </a:r>
            <a:r>
              <a:rPr lang="en-US" sz="700" i="1" dirty="0">
                <a:latin typeface="Times New Roman" panose="02020603050405020304" pitchFamily="18" charset="0"/>
                <a:cs typeface="Times New Roman" panose="02020603050405020304" pitchFamily="18" charset="0"/>
              </a:rPr>
              <a:t>Tutela</a:t>
            </a:r>
            <a:r>
              <a:rPr lang="en-US" sz="700" dirty="0">
                <a:latin typeface="Times New Roman" panose="02020603050405020304" pitchFamily="18" charset="0"/>
                <a:cs typeface="Times New Roman" panose="02020603050405020304" pitchFamily="18" charset="0"/>
              </a:rPr>
              <a:t>”</a:t>
            </a:r>
          </a:p>
        </p:txBody>
      </p:sp>
      <p:sp>
        <p:nvSpPr>
          <p:cNvPr id="61" name="TextBox 60">
            <a:extLst>
              <a:ext uri="{FF2B5EF4-FFF2-40B4-BE49-F238E27FC236}">
                <a16:creationId xmlns:a16="http://schemas.microsoft.com/office/drawing/2014/main" id="{62EC63FF-023C-BB21-91B1-D5FA5A2D930B}"/>
              </a:ext>
            </a:extLst>
          </p:cNvPr>
          <p:cNvSpPr txBox="1"/>
          <p:nvPr/>
        </p:nvSpPr>
        <p:spPr>
          <a:xfrm>
            <a:off x="9896544" y="2633719"/>
            <a:ext cx="972116" cy="200055"/>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Illegal connections</a:t>
            </a:r>
          </a:p>
        </p:txBody>
      </p:sp>
      <p:cxnSp>
        <p:nvCxnSpPr>
          <p:cNvPr id="62" name="Connector: Elbow 61">
            <a:extLst>
              <a:ext uri="{FF2B5EF4-FFF2-40B4-BE49-F238E27FC236}">
                <a16:creationId xmlns:a16="http://schemas.microsoft.com/office/drawing/2014/main" id="{A3F619C2-0AC0-4C2A-75C7-837FE1257FCA}"/>
              </a:ext>
            </a:extLst>
          </p:cNvPr>
          <p:cNvCxnSpPr>
            <a:cxnSpLocks/>
            <a:stCxn id="60" idx="2"/>
            <a:endCxn id="53" idx="0"/>
          </p:cNvCxnSpPr>
          <p:nvPr/>
        </p:nvCxnSpPr>
        <p:spPr>
          <a:xfrm rot="16200000" flipH="1">
            <a:off x="9367993" y="2760982"/>
            <a:ext cx="313802" cy="459388"/>
          </a:xfrm>
          <a:prstGeom prst="bentConnector3">
            <a:avLst>
              <a:gd name="adj1" fmla="val 50000"/>
            </a:avLst>
          </a:prstGeom>
          <a:ln w="3175">
            <a:solidFill>
              <a:schemeClr val="bg1">
                <a:lumMod val="50000"/>
              </a:schemeClr>
            </a:solidFill>
            <a:prstDash val="lgDash"/>
            <a:tailEnd type="arrow"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85B279-FBF0-791F-F78D-71BF604A5EF1}"/>
              </a:ext>
            </a:extLst>
          </p:cNvPr>
          <p:cNvCxnSpPr>
            <a:cxnSpLocks/>
            <a:stCxn id="61" idx="2"/>
            <a:endCxn id="53" idx="0"/>
          </p:cNvCxnSpPr>
          <p:nvPr/>
        </p:nvCxnSpPr>
        <p:spPr>
          <a:xfrm rot="5400000">
            <a:off x="9911694" y="2676668"/>
            <a:ext cx="313803" cy="628014"/>
          </a:xfrm>
          <a:prstGeom prst="bentConnector3">
            <a:avLst>
              <a:gd name="adj1" fmla="val 50000"/>
            </a:avLst>
          </a:prstGeom>
          <a:ln w="3175">
            <a:solidFill>
              <a:schemeClr val="bg1">
                <a:lumMod val="50000"/>
              </a:schemeClr>
            </a:solidFill>
            <a:prstDash val="lgDash"/>
            <a:tailEnd type="arrow" w="sm"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4F3AB74-FFC5-363D-8F5C-D94288814F5D}"/>
              </a:ext>
            </a:extLst>
          </p:cNvPr>
          <p:cNvSpPr txBox="1"/>
          <p:nvPr/>
        </p:nvSpPr>
        <p:spPr>
          <a:xfrm>
            <a:off x="5445761" y="4007585"/>
            <a:ext cx="2799080" cy="246221"/>
          </a:xfrm>
          <a:prstGeom prst="rect">
            <a:avLst/>
          </a:prstGeom>
          <a:noFill/>
        </p:spPr>
        <p:txBody>
          <a:bodyPr wrap="square" rtlCol="0">
            <a:spAutoFit/>
          </a:bodyPr>
          <a:lstStyle/>
          <a:p>
            <a:r>
              <a:rPr lang="en-US" sz="1000" dirty="0">
                <a:solidFill>
                  <a:srgbClr val="FF0000"/>
                </a:solidFill>
                <a:latin typeface="Times New Roman" panose="02020603050405020304" pitchFamily="18" charset="0"/>
                <a:cs typeface="Times New Roman" panose="02020603050405020304" pitchFamily="18" charset="0"/>
              </a:rPr>
              <a:t>Neighborhood improvement </a:t>
            </a:r>
            <a:r>
              <a:rPr lang="en-US" sz="1000" b="1" dirty="0">
                <a:solidFill>
                  <a:srgbClr val="FF0000"/>
                </a:solidFill>
                <a:latin typeface="Times New Roman" panose="02020603050405020304" pitchFamily="18" charset="0"/>
                <a:cs typeface="Times New Roman" panose="02020603050405020304" pitchFamily="18" charset="0"/>
              </a:rPr>
              <a:t>program</a:t>
            </a:r>
            <a:r>
              <a:rPr lang="en-US" sz="1000" dirty="0">
                <a:solidFill>
                  <a:srgbClr val="FF0000"/>
                </a:solidFill>
                <a:latin typeface="Times New Roman" panose="02020603050405020304" pitchFamily="18" charset="0"/>
                <a:cs typeface="Times New Roman" panose="02020603050405020304" pitchFamily="18" charset="0"/>
              </a:rPr>
              <a:t> – MIB (□)</a:t>
            </a:r>
          </a:p>
        </p:txBody>
      </p:sp>
      <p:sp>
        <p:nvSpPr>
          <p:cNvPr id="71" name="TextBox 70">
            <a:extLst>
              <a:ext uri="{FF2B5EF4-FFF2-40B4-BE49-F238E27FC236}">
                <a16:creationId xmlns:a16="http://schemas.microsoft.com/office/drawing/2014/main" id="{493F1FF6-F457-6855-6BC1-F11512B47C67}"/>
              </a:ext>
            </a:extLst>
          </p:cNvPr>
          <p:cNvSpPr txBox="1"/>
          <p:nvPr/>
        </p:nvSpPr>
        <p:spPr>
          <a:xfrm>
            <a:off x="5613759" y="3251601"/>
            <a:ext cx="2561796" cy="246221"/>
          </a:xfrm>
          <a:prstGeom prst="rect">
            <a:avLst/>
          </a:prstGeom>
          <a:noFill/>
        </p:spPr>
        <p:txBody>
          <a:bodyPr wrap="square" rtlCol="0">
            <a:spAutoFit/>
          </a:bodyPr>
          <a:lstStyle/>
          <a:p>
            <a:r>
              <a:rPr lang="en-US" sz="1000" dirty="0">
                <a:solidFill>
                  <a:srgbClr val="0990AB"/>
                </a:solidFill>
                <a:latin typeface="Times New Roman" panose="02020603050405020304" pitchFamily="18" charset="0"/>
                <a:cs typeface="Times New Roman" panose="02020603050405020304" pitchFamily="18" charset="0"/>
              </a:rPr>
              <a:t>District office of Habitat titling </a:t>
            </a:r>
            <a:r>
              <a:rPr lang="en-US" sz="1000" b="1" dirty="0">
                <a:solidFill>
                  <a:srgbClr val="0990AB"/>
                </a:solidFill>
                <a:latin typeface="Times New Roman" panose="02020603050405020304" pitchFamily="18" charset="0"/>
                <a:cs typeface="Times New Roman" panose="02020603050405020304" pitchFamily="18" charset="0"/>
              </a:rPr>
              <a:t>programs</a:t>
            </a:r>
            <a:r>
              <a:rPr lang="en-US" sz="1000" dirty="0">
                <a:solidFill>
                  <a:srgbClr val="0990AB"/>
                </a:solidFill>
                <a:latin typeface="Times New Roman" panose="02020603050405020304" pitchFamily="18" charset="0"/>
                <a:cs typeface="Times New Roman" panose="02020603050405020304" pitchFamily="18" charset="0"/>
              </a:rPr>
              <a:t> (●)</a:t>
            </a:r>
          </a:p>
        </p:txBody>
      </p:sp>
      <p:sp>
        <p:nvSpPr>
          <p:cNvPr id="72" name="TextBox 71">
            <a:extLst>
              <a:ext uri="{FF2B5EF4-FFF2-40B4-BE49-F238E27FC236}">
                <a16:creationId xmlns:a16="http://schemas.microsoft.com/office/drawing/2014/main" id="{88296EE0-186A-C98B-D165-8F8928A03FD3}"/>
              </a:ext>
            </a:extLst>
          </p:cNvPr>
          <p:cNvSpPr txBox="1"/>
          <p:nvPr/>
        </p:nvSpPr>
        <p:spPr>
          <a:xfrm>
            <a:off x="3811761" y="4912480"/>
            <a:ext cx="1358264" cy="215444"/>
          </a:xfrm>
          <a:prstGeom prst="rect">
            <a:avLst/>
          </a:prstGeom>
          <a:noFill/>
        </p:spPr>
        <p:txBody>
          <a:bodyPr wrap="square" rtlCol="0">
            <a:spAutoFit/>
          </a:bodyPr>
          <a:lstStyle/>
          <a:p>
            <a:r>
              <a:rPr lang="en-US" sz="800" dirty="0">
                <a:solidFill>
                  <a:srgbClr val="0990AB"/>
                </a:solidFill>
                <a:latin typeface="Times New Roman" panose="02020603050405020304" pitchFamily="18" charset="0"/>
                <a:cs typeface="Times New Roman" panose="02020603050405020304" pitchFamily="18" charset="0"/>
              </a:rPr>
              <a:t>Regularization </a:t>
            </a:r>
            <a:r>
              <a:rPr lang="en-US" sz="800" b="1" dirty="0">
                <a:solidFill>
                  <a:srgbClr val="0990AB"/>
                </a:solidFill>
                <a:latin typeface="Times New Roman" panose="02020603050405020304" pitchFamily="18" charset="0"/>
                <a:cs typeface="Times New Roman" panose="02020603050405020304" pitchFamily="18" charset="0"/>
              </a:rPr>
              <a:t>program</a:t>
            </a:r>
            <a:r>
              <a:rPr lang="en-US" sz="800" dirty="0">
                <a:solidFill>
                  <a:srgbClr val="0990AB"/>
                </a:solidFill>
                <a:latin typeface="Times New Roman" panose="02020603050405020304" pitchFamily="18" charset="0"/>
                <a:cs typeface="Times New Roman" panose="02020603050405020304" pitchFamily="18" charset="0"/>
              </a:rPr>
              <a:t> (□)</a:t>
            </a:r>
          </a:p>
        </p:txBody>
      </p:sp>
      <p:cxnSp>
        <p:nvCxnSpPr>
          <p:cNvPr id="80" name="Connector: Elbow 79">
            <a:extLst>
              <a:ext uri="{FF2B5EF4-FFF2-40B4-BE49-F238E27FC236}">
                <a16:creationId xmlns:a16="http://schemas.microsoft.com/office/drawing/2014/main" id="{ECA19B56-C7C5-389C-5B56-9D88FE8CABFE}"/>
              </a:ext>
            </a:extLst>
          </p:cNvPr>
          <p:cNvCxnSpPr>
            <a:cxnSpLocks/>
            <a:stCxn id="182" idx="4"/>
            <a:endCxn id="14" idx="0"/>
          </p:cNvCxnSpPr>
          <p:nvPr/>
        </p:nvCxnSpPr>
        <p:spPr>
          <a:xfrm rot="5400000">
            <a:off x="4743360" y="1943281"/>
            <a:ext cx="775444" cy="2110248"/>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3C640DB-C38D-AD2B-E8C8-7CE1C4991F37}"/>
              </a:ext>
            </a:extLst>
          </p:cNvPr>
          <p:cNvCxnSpPr>
            <a:cxnSpLocks/>
            <a:stCxn id="14" idx="2"/>
            <a:endCxn id="16" idx="0"/>
          </p:cNvCxnSpPr>
          <p:nvPr/>
        </p:nvCxnSpPr>
        <p:spPr>
          <a:xfrm rot="16200000" flipH="1">
            <a:off x="4154862" y="3722721"/>
            <a:ext cx="207893" cy="365700"/>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B76B874A-E765-4F88-9471-5F09CCAD0414}"/>
              </a:ext>
            </a:extLst>
          </p:cNvPr>
          <p:cNvCxnSpPr>
            <a:cxnSpLocks/>
            <a:stCxn id="14" idx="2"/>
            <a:endCxn id="17" idx="0"/>
          </p:cNvCxnSpPr>
          <p:nvPr/>
        </p:nvCxnSpPr>
        <p:spPr>
          <a:xfrm rot="5400000">
            <a:off x="3760184" y="3693743"/>
            <a:ext cx="207893" cy="42365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DBCD7C9D-0D96-014D-8909-25EB6CFD1282}"/>
              </a:ext>
            </a:extLst>
          </p:cNvPr>
          <p:cNvCxnSpPr>
            <a:cxnSpLocks/>
            <a:stCxn id="17" idx="2"/>
            <a:endCxn id="72" idx="1"/>
          </p:cNvCxnSpPr>
          <p:nvPr/>
        </p:nvCxnSpPr>
        <p:spPr>
          <a:xfrm rot="16200000" flipH="1">
            <a:off x="3349800" y="4558240"/>
            <a:ext cx="764463" cy="159459"/>
          </a:xfrm>
          <a:prstGeom prst="bentConnector2">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0B6D31D-73A7-2EDF-99CE-DD6631E67643}"/>
              </a:ext>
            </a:extLst>
          </p:cNvPr>
          <p:cNvCxnSpPr>
            <a:cxnSpLocks/>
            <a:stCxn id="72" idx="3"/>
            <a:endCxn id="70" idx="1"/>
          </p:cNvCxnSpPr>
          <p:nvPr/>
        </p:nvCxnSpPr>
        <p:spPr>
          <a:xfrm flipV="1">
            <a:off x="5170025" y="4130696"/>
            <a:ext cx="275736" cy="88950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23BA5206-F0CE-1D29-3B86-B1B8E8D8F247}"/>
              </a:ext>
            </a:extLst>
          </p:cNvPr>
          <p:cNvSpPr txBox="1"/>
          <p:nvPr/>
        </p:nvSpPr>
        <p:spPr>
          <a:xfrm>
            <a:off x="2782168" y="4100308"/>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cxnSp>
        <p:nvCxnSpPr>
          <p:cNvPr id="154" name="Connector: Elbow 153">
            <a:extLst>
              <a:ext uri="{FF2B5EF4-FFF2-40B4-BE49-F238E27FC236}">
                <a16:creationId xmlns:a16="http://schemas.microsoft.com/office/drawing/2014/main" id="{7BF10EBA-B4A9-7D42-4EE1-43CE27926DAD}"/>
              </a:ext>
            </a:extLst>
          </p:cNvPr>
          <p:cNvCxnSpPr>
            <a:cxnSpLocks/>
            <a:stCxn id="11" idx="3"/>
            <a:endCxn id="153" idx="1"/>
          </p:cNvCxnSpPr>
          <p:nvPr/>
        </p:nvCxnSpPr>
        <p:spPr>
          <a:xfrm>
            <a:off x="2320352" y="3105053"/>
            <a:ext cx="461816" cy="111836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E77E402C-45AD-1C1E-D6D5-7853EFFC5F56}"/>
              </a:ext>
            </a:extLst>
          </p:cNvPr>
          <p:cNvCxnSpPr>
            <a:cxnSpLocks/>
            <a:stCxn id="153" idx="3"/>
            <a:endCxn id="14" idx="1"/>
          </p:cNvCxnSpPr>
          <p:nvPr/>
        </p:nvCxnSpPr>
        <p:spPr>
          <a:xfrm flipV="1">
            <a:off x="3138356" y="3593876"/>
            <a:ext cx="291109" cy="629543"/>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12F2C20F-DCFA-2E97-BB9C-55438E133F8F}"/>
              </a:ext>
            </a:extLst>
          </p:cNvPr>
          <p:cNvGrpSpPr/>
          <p:nvPr/>
        </p:nvGrpSpPr>
        <p:grpSpPr>
          <a:xfrm>
            <a:off x="9082335" y="3147577"/>
            <a:ext cx="1344505" cy="338554"/>
            <a:chOff x="9082335" y="3147577"/>
            <a:chExt cx="1344505" cy="338554"/>
          </a:xfrm>
        </p:grpSpPr>
        <p:sp>
          <p:nvSpPr>
            <p:cNvPr id="53" name="TextBox 52">
              <a:extLst>
                <a:ext uri="{FF2B5EF4-FFF2-40B4-BE49-F238E27FC236}">
                  <a16:creationId xmlns:a16="http://schemas.microsoft.com/office/drawing/2014/main" id="{799649C6-DA19-67ED-5F94-5F825D33209B}"/>
                </a:ext>
              </a:extLst>
            </p:cNvPr>
            <p:cNvSpPr txBox="1"/>
            <p:nvPr/>
          </p:nvSpPr>
          <p:spPr>
            <a:xfrm>
              <a:off x="9082335" y="3147577"/>
              <a:ext cx="1344505" cy="338554"/>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Public services</a:t>
              </a:r>
            </a:p>
            <a:p>
              <a:pPr algn="ctr"/>
              <a:r>
                <a:rPr lang="en-US" sz="600" dirty="0">
                  <a:latin typeface="Times New Roman" panose="02020603050405020304" pitchFamily="18" charset="0"/>
                  <a:cs typeface="Times New Roman" panose="02020603050405020304" pitchFamily="18" charset="0"/>
                </a:rPr>
                <a:t>(aqueduct, sewerage, electricity, etc.)</a:t>
              </a:r>
            </a:p>
          </p:txBody>
        </p:sp>
        <p:sp>
          <p:nvSpPr>
            <p:cNvPr id="169" name="Oval 168">
              <a:extLst>
                <a:ext uri="{FF2B5EF4-FFF2-40B4-BE49-F238E27FC236}">
                  <a16:creationId xmlns:a16="http://schemas.microsoft.com/office/drawing/2014/main" id="{7DA95382-5E07-002E-7759-F50EC607F1C8}"/>
                </a:ext>
              </a:extLst>
            </p:cNvPr>
            <p:cNvSpPr>
              <a:spLocks noChangeAspect="1"/>
            </p:cNvSpPr>
            <p:nvPr/>
          </p:nvSpPr>
          <p:spPr>
            <a:xfrm>
              <a:off x="9163117" y="3209356"/>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185D9A3-CA39-692B-F3E6-F44EC9EC553E}"/>
                </a:ext>
              </a:extLst>
            </p:cNvPr>
            <p:cNvSpPr>
              <a:spLocks noChangeAspect="1"/>
            </p:cNvSpPr>
            <p:nvPr/>
          </p:nvSpPr>
          <p:spPr>
            <a:xfrm>
              <a:off x="9163117" y="3296583"/>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Arrow Connector 176">
            <a:extLst>
              <a:ext uri="{FF2B5EF4-FFF2-40B4-BE49-F238E27FC236}">
                <a16:creationId xmlns:a16="http://schemas.microsoft.com/office/drawing/2014/main" id="{D0AFBBFA-24A0-E922-2FEE-2B44350023ED}"/>
              </a:ext>
            </a:extLst>
          </p:cNvPr>
          <p:cNvCxnSpPr>
            <a:cxnSpLocks/>
            <a:stCxn id="16" idx="3"/>
            <a:endCxn id="70" idx="1"/>
          </p:cNvCxnSpPr>
          <p:nvPr/>
        </p:nvCxnSpPr>
        <p:spPr>
          <a:xfrm flipV="1">
            <a:off x="4619752" y="4130696"/>
            <a:ext cx="826009" cy="1933"/>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311D55E0-405B-AE9C-67C9-12F8AC7086CB}"/>
              </a:ext>
            </a:extLst>
          </p:cNvPr>
          <p:cNvSpPr>
            <a:spLocks noChangeAspect="1"/>
          </p:cNvSpPr>
          <p:nvPr/>
        </p:nvSpPr>
        <p:spPr>
          <a:xfrm>
            <a:off x="6163346" y="2564964"/>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Arrow Connector 183">
            <a:extLst>
              <a:ext uri="{FF2B5EF4-FFF2-40B4-BE49-F238E27FC236}">
                <a16:creationId xmlns:a16="http://schemas.microsoft.com/office/drawing/2014/main" id="{95A790A9-F7C7-1318-8C67-3C38F0FDAAB7}"/>
              </a:ext>
            </a:extLst>
          </p:cNvPr>
          <p:cNvCxnSpPr>
            <a:cxnSpLocks/>
          </p:cNvCxnSpPr>
          <p:nvPr/>
        </p:nvCxnSpPr>
        <p:spPr>
          <a:xfrm flipH="1">
            <a:off x="6777678" y="2569350"/>
            <a:ext cx="0" cy="701402"/>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7A0D06B4-CA52-0DDD-9BB9-4C909F0A7E73}"/>
              </a:ext>
            </a:extLst>
          </p:cNvPr>
          <p:cNvGrpSpPr/>
          <p:nvPr/>
        </p:nvGrpSpPr>
        <p:grpSpPr>
          <a:xfrm>
            <a:off x="9257034" y="3786907"/>
            <a:ext cx="1048448" cy="246221"/>
            <a:chOff x="9240279" y="3753027"/>
            <a:chExt cx="1048448" cy="246221"/>
          </a:xfrm>
        </p:grpSpPr>
        <p:sp>
          <p:nvSpPr>
            <p:cNvPr id="55" name="TextBox 54">
              <a:extLst>
                <a:ext uri="{FF2B5EF4-FFF2-40B4-BE49-F238E27FC236}">
                  <a16:creationId xmlns:a16="http://schemas.microsoft.com/office/drawing/2014/main" id="{D37CBB4E-3AA5-DA4D-6F6F-678C35B6A332}"/>
                </a:ext>
              </a:extLst>
            </p:cNvPr>
            <p:cNvSpPr txBox="1"/>
            <p:nvPr/>
          </p:nvSpPr>
          <p:spPr>
            <a:xfrm>
              <a:off x="9273788" y="3753027"/>
              <a:ext cx="1014939"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Property Titling</a:t>
              </a:r>
            </a:p>
          </p:txBody>
        </p:sp>
        <p:sp>
          <p:nvSpPr>
            <p:cNvPr id="193" name="Oval 192">
              <a:extLst>
                <a:ext uri="{FF2B5EF4-FFF2-40B4-BE49-F238E27FC236}">
                  <a16:creationId xmlns:a16="http://schemas.microsoft.com/office/drawing/2014/main" id="{8F94805D-8F69-B1D3-257B-DAC1BC16352F}"/>
                </a:ext>
              </a:extLst>
            </p:cNvPr>
            <p:cNvSpPr>
              <a:spLocks noChangeAspect="1"/>
            </p:cNvSpPr>
            <p:nvPr/>
          </p:nvSpPr>
          <p:spPr>
            <a:xfrm>
              <a:off x="9240279" y="3835576"/>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4D3CB7D-DAFD-384F-6656-B6275A455755}"/>
                </a:ext>
              </a:extLst>
            </p:cNvPr>
            <p:cNvSpPr>
              <a:spLocks noChangeAspect="1"/>
            </p:cNvSpPr>
            <p:nvPr/>
          </p:nvSpPr>
          <p:spPr>
            <a:xfrm>
              <a:off x="9240279" y="3922803"/>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8" name="Connector: Elbow 197">
            <a:extLst>
              <a:ext uri="{FF2B5EF4-FFF2-40B4-BE49-F238E27FC236}">
                <a16:creationId xmlns:a16="http://schemas.microsoft.com/office/drawing/2014/main" id="{1C04F3A7-5889-9118-CC49-A420CFC12FA6}"/>
              </a:ext>
            </a:extLst>
          </p:cNvPr>
          <p:cNvCxnSpPr>
            <a:cxnSpLocks/>
            <a:stCxn id="71" idx="3"/>
            <a:endCxn id="193" idx="2"/>
          </p:cNvCxnSpPr>
          <p:nvPr/>
        </p:nvCxnSpPr>
        <p:spPr>
          <a:xfrm>
            <a:off x="8175555" y="3374712"/>
            <a:ext cx="1081479" cy="517604"/>
          </a:xfrm>
          <a:prstGeom prst="bentConnector3">
            <a:avLst>
              <a:gd name="adj1" fmla="val 50000"/>
            </a:avLst>
          </a:prstGeom>
          <a:ln w="3175">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48B9FCE1-7BFE-2E35-F888-1A70EFA3C650}"/>
              </a:ext>
            </a:extLst>
          </p:cNvPr>
          <p:cNvCxnSpPr>
            <a:cxnSpLocks/>
            <a:stCxn id="70" idx="3"/>
            <a:endCxn id="170" idx="2"/>
          </p:cNvCxnSpPr>
          <p:nvPr/>
        </p:nvCxnSpPr>
        <p:spPr>
          <a:xfrm flipV="1">
            <a:off x="8244841" y="3319443"/>
            <a:ext cx="918276" cy="811253"/>
          </a:xfrm>
          <a:prstGeom prst="bentConnector3">
            <a:avLst>
              <a:gd name="adj1" fmla="val 3617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7D56450E-AEF4-04A3-1D5F-EEAC1029C151}"/>
              </a:ext>
            </a:extLst>
          </p:cNvPr>
          <p:cNvCxnSpPr>
            <a:cxnSpLocks/>
            <a:stCxn id="70" idx="3"/>
            <a:endCxn id="54" idx="1"/>
          </p:cNvCxnSpPr>
          <p:nvPr/>
        </p:nvCxnSpPr>
        <p:spPr>
          <a:xfrm>
            <a:off x="8244841" y="4130696"/>
            <a:ext cx="975783" cy="511014"/>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082441B2-FF7C-558C-C656-1E28218B623E}"/>
              </a:ext>
            </a:extLst>
          </p:cNvPr>
          <p:cNvCxnSpPr>
            <a:cxnSpLocks/>
            <a:stCxn id="70" idx="3"/>
            <a:endCxn id="194" idx="2"/>
          </p:cNvCxnSpPr>
          <p:nvPr/>
        </p:nvCxnSpPr>
        <p:spPr>
          <a:xfrm flipV="1">
            <a:off x="8244841" y="3979543"/>
            <a:ext cx="1012193" cy="151153"/>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7A75432C-A4E0-E3B0-BBF8-B0C8790025B2}"/>
              </a:ext>
            </a:extLst>
          </p:cNvPr>
          <p:cNvSpPr txBox="1">
            <a:spLocks/>
          </p:cNvSpPr>
          <p:nvPr/>
        </p:nvSpPr>
        <p:spPr>
          <a:xfrm>
            <a:off x="9997440" y="6578331"/>
            <a:ext cx="20929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endParaRPr lang="en-US" sz="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946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ethodology </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10" name="Group 9">
            <a:extLst>
              <a:ext uri="{FF2B5EF4-FFF2-40B4-BE49-F238E27FC236}">
                <a16:creationId xmlns:a16="http://schemas.microsoft.com/office/drawing/2014/main" id="{B2BD02B9-0C0E-59B3-61FB-2D3BBF10CC79}"/>
              </a:ext>
            </a:extLst>
          </p:cNvPr>
          <p:cNvGrpSpPr>
            <a:grpSpLocks noChangeAspect="1"/>
          </p:cNvGrpSpPr>
          <p:nvPr/>
        </p:nvGrpSpPr>
        <p:grpSpPr>
          <a:xfrm>
            <a:off x="6008862" y="3366791"/>
            <a:ext cx="174275" cy="124417"/>
            <a:chOff x="5905009" y="3336667"/>
            <a:chExt cx="386751" cy="276106"/>
          </a:xfrm>
        </p:grpSpPr>
        <p:sp>
          <p:nvSpPr>
            <p:cNvPr id="5" name="Hexagon 4">
              <a:extLst>
                <a:ext uri="{FF2B5EF4-FFF2-40B4-BE49-F238E27FC236}">
                  <a16:creationId xmlns:a16="http://schemas.microsoft.com/office/drawing/2014/main" id="{D9B6C3C7-BD1D-5B8E-F397-AB4BB1045A61}"/>
                </a:ext>
              </a:extLst>
            </p:cNvPr>
            <p:cNvSpPr>
              <a:spLocks noChangeAspect="1"/>
            </p:cNvSpPr>
            <p:nvPr/>
          </p:nvSpPr>
          <p:spPr>
            <a:xfrm>
              <a:off x="5905009" y="3336667"/>
              <a:ext cx="211473" cy="183773"/>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6080287" y="3429000"/>
              <a:ext cx="211473" cy="183773"/>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sp>
        <p:nvSpPr>
          <p:cNvPr id="3" name="Footer Placeholder 19">
            <a:extLst>
              <a:ext uri="{FF2B5EF4-FFF2-40B4-BE49-F238E27FC236}">
                <a16:creationId xmlns:a16="http://schemas.microsoft.com/office/drawing/2014/main" id="{A80E62ED-8F1F-9C84-8185-ACD12C898575}"/>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47808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ethodology: empirical challenges </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 name="TextBox 2">
            <a:extLst>
              <a:ext uri="{FF2B5EF4-FFF2-40B4-BE49-F238E27FC236}">
                <a16:creationId xmlns:a16="http://schemas.microsoft.com/office/drawing/2014/main" id="{0757F9D4-AEB4-8667-8F03-87FA12794A4C}"/>
              </a:ext>
            </a:extLst>
          </p:cNvPr>
          <p:cNvSpPr txBox="1"/>
          <p:nvPr/>
        </p:nvSpPr>
        <p:spPr>
          <a:xfrm>
            <a:off x="585470" y="705943"/>
            <a:ext cx="7004050" cy="5379806"/>
          </a:xfrm>
          <a:prstGeom prst="rect">
            <a:avLst/>
          </a:prstGeom>
          <a:noFill/>
        </p:spPr>
        <p:txBody>
          <a:bodyPr wrap="square">
            <a:spAutoFit/>
          </a:bodyPr>
          <a:lstStyle/>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#1: </a:t>
            </a:r>
            <a:r>
              <a:rPr lang="en-US" sz="1200" dirty="0">
                <a:latin typeface="Times New Roman" panose="02020603050405020304" pitchFamily="18" charset="0"/>
                <a:cs typeface="Times New Roman" panose="02020603050405020304" pitchFamily="18" charset="0"/>
              </a:rPr>
              <a:t>Unit of treatment’s heterogenous geography</a:t>
            </a:r>
          </a:p>
          <a:p>
            <a:pPr marL="342900" indent="-342900">
              <a:lnSpc>
                <a:spcPct val="150000"/>
              </a:lnSpc>
              <a:spcBef>
                <a:spcPts val="125"/>
              </a:spcBef>
              <a:buFont typeface="+mj-lt"/>
              <a:buAutoNum type="arabicPeriod"/>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#2: </a:t>
            </a:r>
            <a:r>
              <a:rPr lang="en-US" sz="1200" dirty="0">
                <a:latin typeface="Times New Roman" panose="02020603050405020304" pitchFamily="18" charset="0"/>
                <a:cs typeface="Times New Roman" panose="02020603050405020304" pitchFamily="18" charset="0"/>
              </a:rPr>
              <a:t>Spatial spill-overs (violations of SUTVA)</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#3: </a:t>
            </a:r>
            <a:r>
              <a:rPr lang="en-US" sz="1200" dirty="0">
                <a:latin typeface="Times New Roman" panose="02020603050405020304" pitchFamily="18" charset="0"/>
                <a:cs typeface="Times New Roman" panose="02020603050405020304" pitchFamily="18" charset="0"/>
              </a:rPr>
              <a:t>Some outcomes are observed just in restricted areas</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#4: </a:t>
            </a:r>
            <a:r>
              <a:rPr lang="en-US" sz="1200" dirty="0">
                <a:latin typeface="Times New Roman" panose="02020603050405020304" pitchFamily="18" charset="0"/>
                <a:cs typeface="Times New Roman" panose="02020603050405020304" pitchFamily="18" charset="0"/>
              </a:rPr>
              <a:t>Relevant differences across units</a:t>
            </a:r>
          </a:p>
          <a:p>
            <a:pPr lvl="1">
              <a:lnSpc>
                <a:spcPct val="150000"/>
              </a:lnSpc>
              <a:spcBef>
                <a:spcPts val="125"/>
              </a:spcBef>
            </a:pPr>
            <a:endParaRPr lang="en-US" sz="120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in the relation with historical programs or interventions:</a:t>
            </a:r>
          </a:p>
          <a:p>
            <a:pPr marL="742950" lvl="1" indent="-285750">
              <a:lnSpc>
                <a:spcPct val="150000"/>
              </a:lnSpc>
              <a:spcBef>
                <a:spcPts val="125"/>
              </a:spcBef>
              <a:buFont typeface="+mj-lt"/>
              <a:buAutoNum type="romanUcPeriod"/>
            </a:pPr>
            <a:endParaRPr lang="en-US" sz="105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exposure to current regulatory framework </a:t>
            </a:r>
          </a:p>
          <a:p>
            <a:pPr marL="742950" lvl="1" indent="-285750">
              <a:lnSpc>
                <a:spcPct val="150000"/>
              </a:lnSpc>
              <a:spcBef>
                <a:spcPts val="125"/>
              </a:spcBef>
              <a:buFont typeface="+mj-lt"/>
              <a:buAutoNum type="romanUcPeriod"/>
            </a:pPr>
            <a:endParaRPr lang="en-US" sz="105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in demographic composition</a:t>
            </a:r>
          </a:p>
          <a:p>
            <a:pPr marL="742950" lvl="1" indent="-285750">
              <a:lnSpc>
                <a:spcPct val="150000"/>
              </a:lnSpc>
              <a:spcBef>
                <a:spcPts val="125"/>
              </a:spcBef>
              <a:buFont typeface="+mj-lt"/>
              <a:buAutoNum type="romanUcPeriod"/>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#5: </a:t>
            </a:r>
            <a:r>
              <a:rPr lang="en-US" sz="1200" dirty="0">
                <a:latin typeface="Times New Roman" panose="02020603050405020304" pitchFamily="18" charset="0"/>
                <a:cs typeface="Times New Roman" panose="02020603050405020304" pitchFamily="18" charset="0"/>
              </a:rPr>
              <a:t>External chocks (court intervention)</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#6: </a:t>
            </a:r>
            <a:r>
              <a:rPr lang="en-US" sz="1200" dirty="0">
                <a:latin typeface="Times New Roman" panose="02020603050405020304" pitchFamily="18" charset="0"/>
                <a:cs typeface="Times New Roman" panose="02020603050405020304" pitchFamily="18" charset="0"/>
              </a:rPr>
              <a:t>Absence of “</a:t>
            </a:r>
            <a:r>
              <a:rPr lang="en-US" sz="1200" i="1" dirty="0">
                <a:latin typeface="Times New Roman" panose="02020603050405020304" pitchFamily="18" charset="0"/>
                <a:cs typeface="Times New Roman" panose="02020603050405020304" pitchFamily="18" charset="0"/>
              </a:rPr>
              <a:t>pure never-treated</a:t>
            </a:r>
            <a:r>
              <a:rPr lang="en-US" sz="1200" dirty="0">
                <a:latin typeface="Times New Roman" panose="02020603050405020304" pitchFamily="18" charset="0"/>
                <a:cs typeface="Times New Roman" panose="02020603050405020304" pitchFamily="18" charset="0"/>
              </a:rPr>
              <a:t>” units and different treatment times</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#7: </a:t>
            </a:r>
            <a:r>
              <a:rPr lang="en-US" sz="1200" dirty="0">
                <a:latin typeface="Times New Roman" panose="02020603050405020304" pitchFamily="18" charset="0"/>
                <a:cs typeface="Times New Roman" panose="02020603050405020304" pitchFamily="18" charset="0"/>
              </a:rPr>
              <a:t>Difference in anticipation time</a:t>
            </a:r>
          </a:p>
        </p:txBody>
      </p:sp>
      <p:sp>
        <p:nvSpPr>
          <p:cNvPr id="2" name="Footer Placeholder 19">
            <a:extLst>
              <a:ext uri="{FF2B5EF4-FFF2-40B4-BE49-F238E27FC236}">
                <a16:creationId xmlns:a16="http://schemas.microsoft.com/office/drawing/2014/main" id="{9FABA4CF-5332-BB24-EB6C-98A4C26D4A3A}"/>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94014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#1: Unit of treatment’s heterogenous geography </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3" name="Picture 2" descr="Chart, scatter chart&#10;&#10;Description automatically generated">
            <a:extLst>
              <a:ext uri="{FF2B5EF4-FFF2-40B4-BE49-F238E27FC236}">
                <a16:creationId xmlns:a16="http://schemas.microsoft.com/office/drawing/2014/main" id="{57AF9D47-8AA9-F8CC-FB14-9F24778B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683" y="1439864"/>
            <a:ext cx="7366277" cy="3751905"/>
          </a:xfrm>
          <a:prstGeom prst="rect">
            <a:avLst/>
          </a:prstGeom>
        </p:spPr>
      </p:pic>
      <p:sp>
        <p:nvSpPr>
          <p:cNvPr id="14" name="TextBox 13">
            <a:extLst>
              <a:ext uri="{FF2B5EF4-FFF2-40B4-BE49-F238E27FC236}">
                <a16:creationId xmlns:a16="http://schemas.microsoft.com/office/drawing/2014/main" id="{00CFF604-7B32-38E4-D71D-0F7F5F8247C8}"/>
              </a:ext>
            </a:extLst>
          </p:cNvPr>
          <p:cNvSpPr txBox="1"/>
          <p:nvPr/>
        </p:nvSpPr>
        <p:spPr>
          <a:xfrm>
            <a:off x="148069" y="1049369"/>
            <a:ext cx="4211320" cy="3193182"/>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Standardizing unit of analysis</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050" dirty="0">
                <a:latin typeface="Times New Roman" panose="02020603050405020304" pitchFamily="18" charset="0"/>
                <a:cs typeface="Times New Roman" panose="02020603050405020304" pitchFamily="18" charset="0"/>
              </a:rPr>
              <a:t>Legalization polygons where transform into hexagons of 5 Ha each. </a:t>
            </a: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050" dirty="0">
                <a:latin typeface="Times New Roman" panose="02020603050405020304" pitchFamily="18" charset="0"/>
                <a:cs typeface="Times New Roman" panose="02020603050405020304" pitchFamily="18" charset="0"/>
              </a:rPr>
              <a:t>Treatment and controls are defined by nor by centroid intersection (B) but rather by closest centroid (C), to avoid treated unit’s omission. </a:t>
            </a: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By doing this we guarantee:</a:t>
            </a:r>
          </a:p>
          <a:p>
            <a:pPr algn="just"/>
            <a:endParaRPr lang="en-US" sz="105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A geographic standardized unit of analysis.</a:t>
            </a:r>
          </a:p>
          <a:p>
            <a:pPr marL="685800" lvl="1"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Representation of all treated areas</a:t>
            </a:r>
          </a:p>
          <a:p>
            <a:pPr marL="685800" lvl="1"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Standardization of never-treated units</a:t>
            </a:r>
          </a:p>
          <a:p>
            <a:pPr marL="228600" indent="-228600" algn="just">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41520" y="112567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39AA7007-0766-89EB-B243-BD737A59F823}"/>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32986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#2: Spatial spill-overs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85826" y="1003293"/>
            <a:ext cx="4389495" cy="3659976"/>
          </a:xfrm>
          <a:prstGeom prst="rect">
            <a:avLst/>
          </a:prstGeom>
          <a:noFill/>
        </p:spPr>
        <p:txBody>
          <a:bodyPr wrap="square" rtlCol="0">
            <a:spAutoFit/>
          </a:bodyPr>
          <a:lstStyle/>
          <a:p>
            <a:pPr algn="just">
              <a:spcBef>
                <a:spcPts val="125"/>
              </a:spcBef>
            </a:pPr>
            <a:r>
              <a:rPr lang="en-US" sz="1100" u="sng" dirty="0">
                <a:latin typeface="Times New Roman" panose="02020603050405020304" pitchFamily="18" charset="0"/>
                <a:cs typeface="Times New Roman" panose="02020603050405020304" pitchFamily="18" charset="0"/>
              </a:rPr>
              <a:t>Defining the range of contamination</a:t>
            </a: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r>
              <a:rPr lang="en-US" sz="1050" dirty="0">
                <a:latin typeface="Times New Roman" panose="02020603050405020304" pitchFamily="18" charset="0"/>
                <a:cs typeface="Times New Roman" panose="02020603050405020304" pitchFamily="18" charset="0"/>
              </a:rPr>
              <a:t>To deal with possible violation of SUTVA we categorize control units into five neighborhood orders and employed two different strategies:</a:t>
            </a:r>
          </a:p>
          <a:p>
            <a:pPr algn="just">
              <a:spcBef>
                <a:spcPts val="125"/>
              </a:spcBef>
            </a:pPr>
            <a:endParaRPr lang="en-US" sz="1050" dirty="0">
              <a:latin typeface="Times New Roman" panose="02020603050405020304" pitchFamily="18" charset="0"/>
              <a:cs typeface="Times New Roman" panose="02020603050405020304" pitchFamily="18" charset="0"/>
            </a:endParaRPr>
          </a:p>
          <a:p>
            <a:pPr marL="285750" indent="-285750" algn="just">
              <a:spcBef>
                <a:spcPts val="125"/>
              </a:spcBef>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r>
              <a:rPr lang="en-US" sz="1050" b="1" dirty="0">
                <a:latin typeface="Times New Roman" panose="02020603050405020304" pitchFamily="18" charset="0"/>
                <a:cs typeface="Times New Roman" panose="02020603050405020304" pitchFamily="18" charset="0"/>
              </a:rPr>
              <a:t>Controlling comparation’s units: </a:t>
            </a:r>
            <a:r>
              <a:rPr lang="en-US" sz="1050" dirty="0">
                <a:latin typeface="Times New Roman" panose="02020603050405020304" pitchFamily="18" charset="0"/>
                <a:cs typeface="Times New Roman" panose="02020603050405020304" pitchFamily="18" charset="0"/>
              </a:rPr>
              <a:t>We run the model taking different combinations of neighborhood units. </a:t>
            </a: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800100" lvl="1" indent="-342900" algn="just">
              <a:spcBef>
                <a:spcPts val="125"/>
              </a:spcBef>
              <a:buFont typeface="Arial" panose="020B0604020202020204" pitchFamily="34" charset="0"/>
              <a:buChar char="•"/>
            </a:pPr>
            <a:r>
              <a:rPr lang="en-US" sz="800" i="1" dirty="0">
                <a:latin typeface="Times New Roman" panose="02020603050405020304" pitchFamily="18" charset="0"/>
                <a:cs typeface="Times New Roman" panose="02020603050405020304" pitchFamily="18" charset="0"/>
              </a:rPr>
              <a:t>i.e.</a:t>
            </a:r>
            <a:r>
              <a:rPr lang="en-US" sz="800" dirty="0">
                <a:latin typeface="Times New Roman" panose="02020603050405020304" pitchFamily="18" charset="0"/>
                <a:cs typeface="Times New Roman" panose="02020603050405020304" pitchFamily="18" charset="0"/>
              </a:rPr>
              <a:t> Treated VS 1</a:t>
            </a:r>
            <a:r>
              <a:rPr lang="en-US" sz="800" baseline="30000" dirty="0">
                <a:latin typeface="Times New Roman" panose="02020603050405020304" pitchFamily="18" charset="0"/>
                <a:cs typeface="Times New Roman" panose="02020603050405020304" pitchFamily="18" charset="0"/>
              </a:rPr>
              <a:t>st</a:t>
            </a:r>
            <a:r>
              <a:rPr lang="en-US" sz="800" dirty="0">
                <a:latin typeface="Times New Roman" panose="02020603050405020304" pitchFamily="18" charset="0"/>
                <a:cs typeface="Times New Roman" panose="02020603050405020304" pitchFamily="18" charset="0"/>
              </a:rPr>
              <a:t> neighbors || Treated VS 2</a:t>
            </a:r>
            <a:r>
              <a:rPr lang="en-US" sz="800" baseline="30000" dirty="0">
                <a:latin typeface="Times New Roman" panose="02020603050405020304" pitchFamily="18" charset="0"/>
                <a:cs typeface="Times New Roman" panose="02020603050405020304" pitchFamily="18" charset="0"/>
              </a:rPr>
              <a:t>nd</a:t>
            </a:r>
            <a:r>
              <a:rPr lang="en-US" sz="800" dirty="0">
                <a:latin typeface="Times New Roman" panose="02020603050405020304" pitchFamily="18" charset="0"/>
                <a:cs typeface="Times New Roman" panose="02020603050405020304" pitchFamily="18" charset="0"/>
              </a:rPr>
              <a:t> neighbors || … Treated VS all Neighbors. </a:t>
            </a: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r>
              <a:rPr lang="en-US" sz="1050" b="1" dirty="0">
                <a:latin typeface="Times New Roman" panose="02020603050405020304" pitchFamily="18" charset="0"/>
                <a:cs typeface="Times New Roman" panose="02020603050405020304" pitchFamily="18" charset="0"/>
              </a:rPr>
              <a:t>Measuring spill-over effects: </a:t>
            </a:r>
            <a:r>
              <a:rPr lang="en-US" sz="1050" dirty="0">
                <a:latin typeface="Times New Roman" panose="02020603050405020304" pitchFamily="18" charset="0"/>
                <a:cs typeface="Times New Roman" panose="02020603050405020304" pitchFamily="18" charset="0"/>
              </a:rPr>
              <a:t>We additionally run several placebos test, assuming neighbor control units to be treatment units instead.</a:t>
            </a:r>
          </a:p>
          <a:p>
            <a:pPr marL="285750" indent="-285750" algn="just">
              <a:spcBef>
                <a:spcPts val="125"/>
              </a:spcBef>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28600" indent="-228600" algn="just">
              <a:spcBef>
                <a:spcPts val="125"/>
              </a:spcBef>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811344" y="118563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6D75B2F-936A-8FD7-D37C-28FE6B4A6019}"/>
              </a:ext>
            </a:extLst>
          </p:cNvPr>
          <p:cNvPicPr>
            <a:picLocks noChangeAspect="1"/>
          </p:cNvPicPr>
          <p:nvPr/>
        </p:nvPicPr>
        <p:blipFill>
          <a:blip r:embed="rId4"/>
          <a:stretch>
            <a:fillRect/>
          </a:stretch>
        </p:blipFill>
        <p:spPr>
          <a:xfrm>
            <a:off x="5463379" y="4766869"/>
            <a:ext cx="721518" cy="803468"/>
          </a:xfrm>
          <a:prstGeom prst="rect">
            <a:avLst/>
          </a:prstGeom>
        </p:spPr>
      </p:pic>
      <p:pic>
        <p:nvPicPr>
          <p:cNvPr id="12" name="Picture 11">
            <a:extLst>
              <a:ext uri="{FF2B5EF4-FFF2-40B4-BE49-F238E27FC236}">
                <a16:creationId xmlns:a16="http://schemas.microsoft.com/office/drawing/2014/main" id="{3C2DFBA2-DBD1-0ABB-D606-E038A2057F90}"/>
              </a:ext>
            </a:extLst>
          </p:cNvPr>
          <p:cNvPicPr>
            <a:picLocks noChangeAspect="1"/>
          </p:cNvPicPr>
          <p:nvPr/>
        </p:nvPicPr>
        <p:blipFill>
          <a:blip r:embed="rId5"/>
          <a:stretch>
            <a:fillRect/>
          </a:stretch>
        </p:blipFill>
        <p:spPr>
          <a:xfrm>
            <a:off x="6671628" y="4766869"/>
            <a:ext cx="721518" cy="803468"/>
          </a:xfrm>
          <a:prstGeom prst="rect">
            <a:avLst/>
          </a:prstGeom>
        </p:spPr>
      </p:pic>
      <p:pic>
        <p:nvPicPr>
          <p:cNvPr id="13" name="Picture 12">
            <a:extLst>
              <a:ext uri="{FF2B5EF4-FFF2-40B4-BE49-F238E27FC236}">
                <a16:creationId xmlns:a16="http://schemas.microsoft.com/office/drawing/2014/main" id="{387591F1-F1D5-0B85-586B-6EFB988BD8D5}"/>
              </a:ext>
            </a:extLst>
          </p:cNvPr>
          <p:cNvPicPr>
            <a:picLocks noChangeAspect="1"/>
          </p:cNvPicPr>
          <p:nvPr/>
        </p:nvPicPr>
        <p:blipFill>
          <a:blip r:embed="rId6"/>
          <a:stretch>
            <a:fillRect/>
          </a:stretch>
        </p:blipFill>
        <p:spPr>
          <a:xfrm>
            <a:off x="10298157" y="4766869"/>
            <a:ext cx="723300" cy="803468"/>
          </a:xfrm>
          <a:prstGeom prst="rect">
            <a:avLst/>
          </a:prstGeom>
        </p:spPr>
      </p:pic>
      <p:pic>
        <p:nvPicPr>
          <p:cNvPr id="15" name="Picture 14">
            <a:extLst>
              <a:ext uri="{FF2B5EF4-FFF2-40B4-BE49-F238E27FC236}">
                <a16:creationId xmlns:a16="http://schemas.microsoft.com/office/drawing/2014/main" id="{94BA3803-957B-BF67-3F70-277C944968DE}"/>
              </a:ext>
            </a:extLst>
          </p:cNvPr>
          <p:cNvPicPr>
            <a:picLocks noChangeAspect="1"/>
          </p:cNvPicPr>
          <p:nvPr/>
        </p:nvPicPr>
        <p:blipFill>
          <a:blip r:embed="rId7"/>
          <a:stretch>
            <a:fillRect/>
          </a:stretch>
        </p:blipFill>
        <p:spPr>
          <a:xfrm>
            <a:off x="7879877" y="4766869"/>
            <a:ext cx="721518" cy="803468"/>
          </a:xfrm>
          <a:prstGeom prst="rect">
            <a:avLst/>
          </a:prstGeom>
        </p:spPr>
      </p:pic>
      <p:pic>
        <p:nvPicPr>
          <p:cNvPr id="16" name="Picture 15">
            <a:extLst>
              <a:ext uri="{FF2B5EF4-FFF2-40B4-BE49-F238E27FC236}">
                <a16:creationId xmlns:a16="http://schemas.microsoft.com/office/drawing/2014/main" id="{AF9C5E91-3225-DDC9-2E05-81F320048A07}"/>
              </a:ext>
            </a:extLst>
          </p:cNvPr>
          <p:cNvPicPr>
            <a:picLocks noChangeAspect="1"/>
          </p:cNvPicPr>
          <p:nvPr/>
        </p:nvPicPr>
        <p:blipFill>
          <a:blip r:embed="rId8"/>
          <a:stretch>
            <a:fillRect/>
          </a:stretch>
        </p:blipFill>
        <p:spPr>
          <a:xfrm>
            <a:off x="9088126" y="4766869"/>
            <a:ext cx="723300" cy="803468"/>
          </a:xfrm>
          <a:prstGeom prst="rect">
            <a:avLst/>
          </a:prstGeom>
        </p:spPr>
      </p:pic>
      <p:sp>
        <p:nvSpPr>
          <p:cNvPr id="17" name="TextBox 16">
            <a:extLst>
              <a:ext uri="{FF2B5EF4-FFF2-40B4-BE49-F238E27FC236}">
                <a16:creationId xmlns:a16="http://schemas.microsoft.com/office/drawing/2014/main" id="{C127161E-2667-5465-9FCC-37F5D6B05AB6}"/>
              </a:ext>
            </a:extLst>
          </p:cNvPr>
          <p:cNvSpPr txBox="1"/>
          <p:nvPr/>
        </p:nvSpPr>
        <p:spPr>
          <a:xfrm>
            <a:off x="6671629" y="4536037"/>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#1</a:t>
            </a:r>
          </a:p>
        </p:txBody>
      </p:sp>
      <p:sp>
        <p:nvSpPr>
          <p:cNvPr id="19" name="TextBox 18">
            <a:extLst>
              <a:ext uri="{FF2B5EF4-FFF2-40B4-BE49-F238E27FC236}">
                <a16:creationId xmlns:a16="http://schemas.microsoft.com/office/drawing/2014/main" id="{7F6BD555-1072-DAA9-CDBF-362F4EB286A2}"/>
              </a:ext>
            </a:extLst>
          </p:cNvPr>
          <p:cNvSpPr txBox="1"/>
          <p:nvPr/>
        </p:nvSpPr>
        <p:spPr>
          <a:xfrm>
            <a:off x="7863155" y="4536034"/>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#2</a:t>
            </a:r>
          </a:p>
        </p:txBody>
      </p:sp>
      <p:sp>
        <p:nvSpPr>
          <p:cNvPr id="22" name="TextBox 21">
            <a:extLst>
              <a:ext uri="{FF2B5EF4-FFF2-40B4-BE49-F238E27FC236}">
                <a16:creationId xmlns:a16="http://schemas.microsoft.com/office/drawing/2014/main" id="{3EBA8336-F0BC-E353-5510-4A7D649A8E3B}"/>
              </a:ext>
            </a:extLst>
          </p:cNvPr>
          <p:cNvSpPr txBox="1"/>
          <p:nvPr/>
        </p:nvSpPr>
        <p:spPr>
          <a:xfrm>
            <a:off x="9088126" y="4536035"/>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#3</a:t>
            </a:r>
          </a:p>
        </p:txBody>
      </p:sp>
      <p:sp>
        <p:nvSpPr>
          <p:cNvPr id="23" name="TextBox 22">
            <a:extLst>
              <a:ext uri="{FF2B5EF4-FFF2-40B4-BE49-F238E27FC236}">
                <a16:creationId xmlns:a16="http://schemas.microsoft.com/office/drawing/2014/main" id="{F83775A7-646F-19C8-8143-B74353B99C98}"/>
              </a:ext>
            </a:extLst>
          </p:cNvPr>
          <p:cNvSpPr txBox="1"/>
          <p:nvPr/>
        </p:nvSpPr>
        <p:spPr>
          <a:xfrm>
            <a:off x="10358542" y="4536035"/>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#4</a:t>
            </a:r>
          </a:p>
        </p:txBody>
      </p:sp>
      <p:sp>
        <p:nvSpPr>
          <p:cNvPr id="25" name="TextBox 24">
            <a:extLst>
              <a:ext uri="{FF2B5EF4-FFF2-40B4-BE49-F238E27FC236}">
                <a16:creationId xmlns:a16="http://schemas.microsoft.com/office/drawing/2014/main" id="{131C44AD-7A15-608D-0B03-3B1FD7E53E27}"/>
              </a:ext>
            </a:extLst>
          </p:cNvPr>
          <p:cNvSpPr txBox="1"/>
          <p:nvPr/>
        </p:nvSpPr>
        <p:spPr>
          <a:xfrm>
            <a:off x="5426630" y="4536034"/>
            <a:ext cx="795018"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Standard model</a:t>
            </a:r>
          </a:p>
        </p:txBody>
      </p:sp>
      <p:sp>
        <p:nvSpPr>
          <p:cNvPr id="28" name="Left Brace 27">
            <a:extLst>
              <a:ext uri="{FF2B5EF4-FFF2-40B4-BE49-F238E27FC236}">
                <a16:creationId xmlns:a16="http://schemas.microsoft.com/office/drawing/2014/main" id="{7DFAD948-7511-F587-D20D-8F30AF7CE68E}"/>
              </a:ext>
            </a:extLst>
          </p:cNvPr>
          <p:cNvSpPr/>
          <p:nvPr/>
        </p:nvSpPr>
        <p:spPr>
          <a:xfrm rot="5400000">
            <a:off x="8104678" y="1677705"/>
            <a:ext cx="238731" cy="5594829"/>
          </a:xfrm>
          <a:prstGeom prst="leftBrace">
            <a:avLst>
              <a:gd name="adj1" fmla="val 39245"/>
              <a:gd name="adj2" fmla="val 50000"/>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1B554956-A44A-9135-FD8A-EED4F4B12658}"/>
              </a:ext>
            </a:extLst>
          </p:cNvPr>
          <p:cNvSpPr txBox="1"/>
          <p:nvPr/>
        </p:nvSpPr>
        <p:spPr>
          <a:xfrm>
            <a:off x="7701123" y="4178986"/>
            <a:ext cx="1045835" cy="200055"/>
          </a:xfrm>
          <a:prstGeom prst="rect">
            <a:avLst/>
          </a:prstGeom>
          <a:noFill/>
        </p:spPr>
        <p:txBody>
          <a:bodyPr wrap="square" rtlCol="0">
            <a:spAutoFit/>
          </a:bodyPr>
          <a:lstStyle/>
          <a:p>
            <a:pPr algn="ct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Placebos’ Structure</a:t>
            </a:r>
          </a:p>
        </p:txBody>
      </p:sp>
      <p:cxnSp>
        <p:nvCxnSpPr>
          <p:cNvPr id="34" name="Straight Connector 33">
            <a:extLst>
              <a:ext uri="{FF2B5EF4-FFF2-40B4-BE49-F238E27FC236}">
                <a16:creationId xmlns:a16="http://schemas.microsoft.com/office/drawing/2014/main" id="{1E10275F-B61A-9136-13F7-FCA9586FD8EB}"/>
              </a:ext>
            </a:extLst>
          </p:cNvPr>
          <p:cNvCxnSpPr>
            <a:cxnSpLocks/>
          </p:cNvCxnSpPr>
          <p:nvPr/>
        </p:nvCxnSpPr>
        <p:spPr>
          <a:xfrm>
            <a:off x="7041421" y="5703762"/>
            <a:ext cx="236523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EFCC55-3C78-D014-AD83-C3F81B090381}"/>
              </a:ext>
            </a:extLst>
          </p:cNvPr>
          <p:cNvGrpSpPr/>
          <p:nvPr/>
        </p:nvGrpSpPr>
        <p:grpSpPr>
          <a:xfrm>
            <a:off x="6812313" y="5821939"/>
            <a:ext cx="2823453" cy="184666"/>
            <a:chOff x="6756598" y="5779412"/>
            <a:chExt cx="2823453" cy="184666"/>
          </a:xfrm>
        </p:grpSpPr>
        <p:sp>
          <p:nvSpPr>
            <p:cNvPr id="30" name="Hexagon 29">
              <a:extLst>
                <a:ext uri="{FF2B5EF4-FFF2-40B4-BE49-F238E27FC236}">
                  <a16:creationId xmlns:a16="http://schemas.microsoft.com/office/drawing/2014/main" id="{C037B576-27AC-1CDD-01ED-0000308E9E43}"/>
                </a:ext>
              </a:extLst>
            </p:cNvPr>
            <p:cNvSpPr>
              <a:spLocks noChangeAspect="1"/>
            </p:cNvSpPr>
            <p:nvPr/>
          </p:nvSpPr>
          <p:spPr>
            <a:xfrm>
              <a:off x="6756598" y="5779412"/>
              <a:ext cx="211473" cy="184666"/>
            </a:xfrm>
            <a:prstGeom prst="hexagon">
              <a:avLst>
                <a:gd name="adj" fmla="val 27419"/>
                <a:gd name="vf" fmla="val 115470"/>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14792752-C001-C12C-1965-54B2711A3E34}"/>
                </a:ext>
              </a:extLst>
            </p:cNvPr>
            <p:cNvSpPr>
              <a:spLocks noChangeAspect="1"/>
            </p:cNvSpPr>
            <p:nvPr/>
          </p:nvSpPr>
          <p:spPr>
            <a:xfrm>
              <a:off x="8663038" y="5779412"/>
              <a:ext cx="211473" cy="184666"/>
            </a:xfrm>
            <a:prstGeom prst="hexagon">
              <a:avLst>
                <a:gd name="adj" fmla="val 27419"/>
                <a:gd name="vf" fmla="val 115470"/>
              </a:avLst>
            </a:prstGeom>
            <a:solidFill>
              <a:schemeClr val="tx1">
                <a:lumMod val="85000"/>
                <a:lumOff val="1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842CB5E1-4703-4C6F-BFA2-0E28A0659563}"/>
                </a:ext>
              </a:extLst>
            </p:cNvPr>
            <p:cNvSpPr>
              <a:spLocks noChangeAspect="1"/>
            </p:cNvSpPr>
            <p:nvPr/>
          </p:nvSpPr>
          <p:spPr>
            <a:xfrm>
              <a:off x="7709818" y="5779412"/>
              <a:ext cx="211473" cy="184666"/>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3554217-5C26-61B3-3D5D-0308EC46C90C}"/>
                </a:ext>
              </a:extLst>
            </p:cNvPr>
            <p:cNvSpPr txBox="1"/>
            <p:nvPr/>
          </p:nvSpPr>
          <p:spPr>
            <a:xfrm>
              <a:off x="6953075" y="5779412"/>
              <a:ext cx="719721"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Treated units</a:t>
              </a:r>
            </a:p>
          </p:txBody>
        </p:sp>
        <p:sp>
          <p:nvSpPr>
            <p:cNvPr id="37" name="TextBox 36">
              <a:extLst>
                <a:ext uri="{FF2B5EF4-FFF2-40B4-BE49-F238E27FC236}">
                  <a16:creationId xmlns:a16="http://schemas.microsoft.com/office/drawing/2014/main" id="{6BFF828E-396E-9390-7726-ABF52A83DE73}"/>
                </a:ext>
              </a:extLst>
            </p:cNvPr>
            <p:cNvSpPr txBox="1"/>
            <p:nvPr/>
          </p:nvSpPr>
          <p:spPr>
            <a:xfrm>
              <a:off x="7912759" y="5779412"/>
              <a:ext cx="705540"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Control units</a:t>
              </a:r>
            </a:p>
          </p:txBody>
        </p:sp>
        <p:sp>
          <p:nvSpPr>
            <p:cNvPr id="38" name="TextBox 37">
              <a:extLst>
                <a:ext uri="{FF2B5EF4-FFF2-40B4-BE49-F238E27FC236}">
                  <a16:creationId xmlns:a16="http://schemas.microsoft.com/office/drawing/2014/main" id="{818AAE7F-F72D-5A08-C50D-890CF893720E}"/>
                </a:ext>
              </a:extLst>
            </p:cNvPr>
            <p:cNvSpPr txBox="1"/>
            <p:nvPr/>
          </p:nvSpPr>
          <p:spPr>
            <a:xfrm>
              <a:off x="8874511" y="5779412"/>
              <a:ext cx="705540"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Omitted units</a:t>
              </a:r>
            </a:p>
          </p:txBody>
        </p:sp>
      </p:grpSp>
      <p:sp>
        <p:nvSpPr>
          <p:cNvPr id="41" name="TextBox 40">
            <a:extLst>
              <a:ext uri="{FF2B5EF4-FFF2-40B4-BE49-F238E27FC236}">
                <a16:creationId xmlns:a16="http://schemas.microsoft.com/office/drawing/2014/main" id="{7823E8AB-3AB1-ADEC-AE56-F86F2A564958}"/>
              </a:ext>
            </a:extLst>
          </p:cNvPr>
          <p:cNvSpPr txBox="1"/>
          <p:nvPr/>
        </p:nvSpPr>
        <p:spPr>
          <a:xfrm>
            <a:off x="8000705" y="831675"/>
            <a:ext cx="446415" cy="253916"/>
          </a:xfrm>
          <a:prstGeom prst="rect">
            <a:avLst/>
          </a:prstGeom>
          <a:noFill/>
        </p:spPr>
        <p:txBody>
          <a:bodyPr wrap="square" rtlCol="0">
            <a:spAutoFit/>
          </a:bodyPr>
          <a:lstStyle/>
          <a:p>
            <a:pPr algn="ctr"/>
            <a:r>
              <a:rPr lang="es-CO" sz="1050" b="1" dirty="0">
                <a:latin typeface="Times New Roman" panose="02020603050405020304" pitchFamily="18" charset="0"/>
                <a:cs typeface="Times New Roman" panose="02020603050405020304" pitchFamily="18" charset="0"/>
              </a:rPr>
              <a:t>(A)</a:t>
            </a:r>
            <a:endParaRPr lang="en-US" sz="105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B39399C-F64C-897A-495A-A3B7395AA363}"/>
              </a:ext>
            </a:extLst>
          </p:cNvPr>
          <p:cNvSpPr txBox="1"/>
          <p:nvPr/>
        </p:nvSpPr>
        <p:spPr>
          <a:xfrm>
            <a:off x="8000704" y="3884859"/>
            <a:ext cx="446415" cy="253916"/>
          </a:xfrm>
          <a:prstGeom prst="rect">
            <a:avLst/>
          </a:prstGeom>
          <a:noFill/>
        </p:spPr>
        <p:txBody>
          <a:bodyPr wrap="square" rtlCol="0">
            <a:spAutoFit/>
          </a:bodyPr>
          <a:lstStyle/>
          <a:p>
            <a:pPr algn="ctr"/>
            <a:r>
              <a:rPr lang="es-CO" sz="1050" b="1" dirty="0">
                <a:latin typeface="Times New Roman" panose="02020603050405020304" pitchFamily="18" charset="0"/>
                <a:cs typeface="Times New Roman" panose="02020603050405020304" pitchFamily="18" charset="0"/>
              </a:rPr>
              <a:t>(B)</a:t>
            </a:r>
            <a:endParaRPr lang="en-US" sz="1050" b="1" dirty="0">
              <a:latin typeface="Times New Roman" panose="02020603050405020304" pitchFamily="18" charset="0"/>
              <a:cs typeface="Times New Roman" panose="02020603050405020304" pitchFamily="18" charset="0"/>
            </a:endParaRPr>
          </a:p>
        </p:txBody>
      </p:sp>
      <p:pic>
        <p:nvPicPr>
          <p:cNvPr id="46" name="Picture 45" descr="Chart, bubble chart&#10;&#10;Description automatically generated">
            <a:extLst>
              <a:ext uri="{FF2B5EF4-FFF2-40B4-BE49-F238E27FC236}">
                <a16:creationId xmlns:a16="http://schemas.microsoft.com/office/drawing/2014/main" id="{007BCB0C-EAE7-71B9-523D-25ABE462D1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6408" y="1125802"/>
            <a:ext cx="3735006" cy="2669411"/>
          </a:xfrm>
          <a:prstGeom prst="rect">
            <a:avLst/>
          </a:prstGeom>
        </p:spPr>
      </p:pic>
      <p:sp>
        <p:nvSpPr>
          <p:cNvPr id="2" name="Footer Placeholder 19">
            <a:extLst>
              <a:ext uri="{FF2B5EF4-FFF2-40B4-BE49-F238E27FC236}">
                <a16:creationId xmlns:a16="http://schemas.microsoft.com/office/drawing/2014/main" id="{4D5D9BDA-8EEB-B210-1754-41EA8FA775E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675658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#3: Restricted observations for key outcomes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66807" y="1008146"/>
            <a:ext cx="4211320" cy="4947508"/>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Keeping comparability </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Considerations:</a:t>
            </a:r>
          </a:p>
          <a:p>
            <a:pPr algn="just"/>
            <a:endParaRPr lang="en-US" sz="11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Our main outcomes are:</a:t>
            </a:r>
          </a:p>
          <a:p>
            <a:pPr algn="just"/>
            <a:endParaRPr lang="en-US" sz="105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Illegal occupations</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Evolution of the resettlement program</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Formal construction (cadastral bases’ changes)</a:t>
            </a: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Illegal occupation are just observed across monitoring polygons which changes over time and do not over all the city’s surface.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Then, just a little portion of tarted units are effectively observed in all periods of time (2005-2019) for this outcome.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Procedure:</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For comparability, we ran the analysis with the same restricted sample for the rest of the outcomes. Nevertheless, we also analyze the remaining outcomes with all the data.</a:t>
            </a:r>
          </a:p>
          <a:p>
            <a:pPr algn="just"/>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56511" y="109569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DBB4498-36B2-17BB-97F9-6D88EB63931E}"/>
              </a:ext>
            </a:extLst>
          </p:cNvPr>
          <p:cNvPicPr>
            <a:picLocks noChangeAspect="1"/>
          </p:cNvPicPr>
          <p:nvPr/>
        </p:nvPicPr>
        <p:blipFill>
          <a:blip r:embed="rId4"/>
          <a:stretch>
            <a:fillRect/>
          </a:stretch>
        </p:blipFill>
        <p:spPr>
          <a:xfrm>
            <a:off x="6172442" y="1277928"/>
            <a:ext cx="3765908" cy="4227765"/>
          </a:xfrm>
          <a:prstGeom prst="rect">
            <a:avLst/>
          </a:prstGeom>
        </p:spPr>
      </p:pic>
      <p:pic>
        <p:nvPicPr>
          <p:cNvPr id="7" name="Picture 6">
            <a:extLst>
              <a:ext uri="{FF2B5EF4-FFF2-40B4-BE49-F238E27FC236}">
                <a16:creationId xmlns:a16="http://schemas.microsoft.com/office/drawing/2014/main" id="{DACF8CE4-5239-D762-C6CB-70FD398A7629}"/>
              </a:ext>
            </a:extLst>
          </p:cNvPr>
          <p:cNvPicPr>
            <a:picLocks noChangeAspect="1"/>
          </p:cNvPicPr>
          <p:nvPr/>
        </p:nvPicPr>
        <p:blipFill>
          <a:blip r:embed="rId5"/>
          <a:stretch>
            <a:fillRect/>
          </a:stretch>
        </p:blipFill>
        <p:spPr>
          <a:xfrm>
            <a:off x="5852160" y="830611"/>
            <a:ext cx="4048019" cy="5372760"/>
          </a:xfrm>
          <a:prstGeom prst="rect">
            <a:avLst/>
          </a:prstGeom>
        </p:spPr>
      </p:pic>
      <p:sp>
        <p:nvSpPr>
          <p:cNvPr id="2" name="Footer Placeholder 19">
            <a:extLst>
              <a:ext uri="{FF2B5EF4-FFF2-40B4-BE49-F238E27FC236}">
                <a16:creationId xmlns:a16="http://schemas.microsoft.com/office/drawing/2014/main" id="{B0FEC66D-5118-4663-DF63-EC95B206D4C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222127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#3: Restricted observations for key outcomes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3" name="Picture 2" descr="Map&#10;&#10;Description automatically generated">
            <a:extLst>
              <a:ext uri="{FF2B5EF4-FFF2-40B4-BE49-F238E27FC236}">
                <a16:creationId xmlns:a16="http://schemas.microsoft.com/office/drawing/2014/main" id="{0D791B42-B375-E36C-9239-1BECDD8D2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264" y="602815"/>
            <a:ext cx="7201829" cy="5762560"/>
          </a:xfrm>
          <a:prstGeom prst="rect">
            <a:avLst/>
          </a:prstGeom>
        </p:spPr>
      </p:pic>
      <p:pic>
        <p:nvPicPr>
          <p:cNvPr id="4" name="Picture 3">
            <a:extLst>
              <a:ext uri="{FF2B5EF4-FFF2-40B4-BE49-F238E27FC236}">
                <a16:creationId xmlns:a16="http://schemas.microsoft.com/office/drawing/2014/main" id="{14431D9E-CF6F-5E64-9D07-08888A3FC567}"/>
              </a:ext>
            </a:extLst>
          </p:cNvPr>
          <p:cNvPicPr>
            <a:picLocks noChangeAspect="1"/>
          </p:cNvPicPr>
          <p:nvPr/>
        </p:nvPicPr>
        <p:blipFill>
          <a:blip r:embed="rId5"/>
          <a:stretch>
            <a:fillRect/>
          </a:stretch>
        </p:blipFill>
        <p:spPr>
          <a:xfrm>
            <a:off x="313064" y="1117506"/>
            <a:ext cx="3765908" cy="4227765"/>
          </a:xfrm>
          <a:prstGeom prst="rect">
            <a:avLst/>
          </a:prstGeom>
        </p:spPr>
      </p:pic>
      <p:sp>
        <p:nvSpPr>
          <p:cNvPr id="2" name="Footer Placeholder 19">
            <a:extLst>
              <a:ext uri="{FF2B5EF4-FFF2-40B4-BE49-F238E27FC236}">
                <a16:creationId xmlns:a16="http://schemas.microsoft.com/office/drawing/2014/main" id="{9C952EC4-74A9-4E08-0087-9080BF172415}"/>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5565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 name="Picture 121" descr="Map&#10;&#10;Description automatically generated">
            <a:extLst>
              <a:ext uri="{FF2B5EF4-FFF2-40B4-BE49-F238E27FC236}">
                <a16:creationId xmlns:a16="http://schemas.microsoft.com/office/drawing/2014/main" id="{AA8A3D95-30CE-F36A-6A40-300827661897}"/>
              </a:ext>
            </a:extLst>
          </p:cNvPr>
          <p:cNvPicPr>
            <a:picLocks noChangeAspect="1"/>
          </p:cNvPicPr>
          <p:nvPr/>
        </p:nvPicPr>
        <p:blipFill rotWithShape="1">
          <a:blip r:embed="rId2">
            <a:extLst>
              <a:ext uri="{28A0092B-C50C-407E-A947-70E740481C1C}">
                <a14:useLocalDpi xmlns:a14="http://schemas.microsoft.com/office/drawing/2010/main" val="0"/>
              </a:ext>
            </a:extLst>
          </a:blip>
          <a:srcRect l="-41100" r="6766"/>
          <a:stretch/>
        </p:blipFill>
        <p:spPr>
          <a:xfrm>
            <a:off x="352779" y="0"/>
            <a:ext cx="11839221" cy="6857999"/>
          </a:xfrm>
          <a:prstGeom prst="rect">
            <a:avLst/>
          </a:prstGeom>
          <a:effectLst/>
        </p:spPr>
      </p:pic>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3"/>
          <a:stretch>
            <a:fillRect/>
          </a:stretch>
        </p:blipFill>
        <p:spPr>
          <a:xfrm rot="16200000">
            <a:off x="-3252611" y="3252611"/>
            <a:ext cx="6858000" cy="352778"/>
          </a:xfrm>
          <a:prstGeom prst="rect">
            <a:avLst/>
          </a:prstGeom>
        </p:spPr>
      </p:pic>
      <p:pic>
        <p:nvPicPr>
          <p:cNvPr id="1026" name="Picture 2" descr="Expedición Mutisia, símbolos y manual de marca - Universidad del Rosario">
            <a:extLst>
              <a:ext uri="{FF2B5EF4-FFF2-40B4-BE49-F238E27FC236}">
                <a16:creationId xmlns:a16="http://schemas.microsoft.com/office/drawing/2014/main" id="{BEC62881-E7DA-826A-54C4-A3788D6D1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1" y="1341120"/>
            <a:ext cx="867473" cy="80649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8BC640B4-1374-5A78-0BD1-0AA963F9D9E9}"/>
              </a:ext>
            </a:extLst>
          </p:cNvPr>
          <p:cNvSpPr/>
          <p:nvPr/>
        </p:nvSpPr>
        <p:spPr>
          <a:xfrm>
            <a:off x="8326120" y="-11447"/>
            <a:ext cx="3904261" cy="6869447"/>
          </a:xfrm>
          <a:prstGeom prst="rect">
            <a:avLst/>
          </a:prstGeom>
          <a:gradFill>
            <a:gsLst>
              <a:gs pos="0">
                <a:schemeClr val="tx1">
                  <a:alpha val="0"/>
                </a:schemeClr>
              </a:gs>
              <a:gs pos="10000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119C36A-A8B2-493B-E9B7-6C751A420A15}"/>
              </a:ext>
            </a:extLst>
          </p:cNvPr>
          <p:cNvSpPr txBox="1"/>
          <p:nvPr/>
        </p:nvSpPr>
        <p:spPr>
          <a:xfrm>
            <a:off x="9801580" y="6657945"/>
            <a:ext cx="2390420" cy="200055"/>
          </a:xfrm>
          <a:prstGeom prst="rect">
            <a:avLst/>
          </a:prstGeom>
          <a:noFill/>
        </p:spPr>
        <p:txBody>
          <a:bodyPr wrap="square">
            <a:spAutoFit/>
          </a:bodyPr>
          <a:lstStyle/>
          <a:p>
            <a:pPr algn="r"/>
            <a:r>
              <a:rPr lang="es-CO" sz="700" dirty="0">
                <a:solidFill>
                  <a:schemeClr val="bg1"/>
                </a:solidFill>
                <a:hlinkClick r:id="rId5">
                  <a:extLst>
                    <a:ext uri="{A12FA001-AC4F-418D-AE19-62706E023703}">
                      <ahyp:hlinkClr xmlns:ahyp="http://schemas.microsoft.com/office/drawing/2018/hyperlinkcolor" val="tx"/>
                    </a:ext>
                  </a:extLst>
                </a:hlinkClick>
              </a:rPr>
              <a:t>https://github.com/Guibi1994/Neighborhood_Legalization</a:t>
            </a:r>
            <a:endParaRPr lang="es-CO" sz="700" dirty="0">
              <a:solidFill>
                <a:schemeClr val="bg1"/>
              </a:solidFill>
            </a:endParaRPr>
          </a:p>
        </p:txBody>
      </p:sp>
      <p:pic>
        <p:nvPicPr>
          <p:cNvPr id="4" name="Picture 2" descr="Logo Github PNG transparente - StickPNG">
            <a:extLst>
              <a:ext uri="{FF2B5EF4-FFF2-40B4-BE49-F238E27FC236}">
                <a16:creationId xmlns:a16="http://schemas.microsoft.com/office/drawing/2014/main" id="{62ABDE39-27EC-937C-BDDF-0C9CE71DE0F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1839221" y="6423367"/>
            <a:ext cx="228362" cy="223132"/>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3D29215-CB32-2230-5664-9BCEA40CB84F}"/>
              </a:ext>
            </a:extLst>
          </p:cNvPr>
          <p:cNvSpPr txBox="1"/>
          <p:nvPr/>
        </p:nvSpPr>
        <p:spPr>
          <a:xfrm>
            <a:off x="396240" y="0"/>
            <a:ext cx="4363137" cy="284693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lum recognition effects on urban informal expansion: </a:t>
            </a:r>
          </a:p>
          <a:p>
            <a:r>
              <a:rPr lang="en-US" sz="1100" dirty="0">
                <a:latin typeface="Times New Roman" panose="02020603050405020304" pitchFamily="18" charset="0"/>
                <a:cs typeface="Times New Roman" panose="02020603050405020304" pitchFamily="18" charset="0"/>
              </a:rPr>
              <a:t>An impact evaluation of the Neighborhood Legalization program in Bogotá, Colombia</a:t>
            </a:r>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Universidad del Rosario, 2022</a:t>
            </a:r>
          </a:p>
          <a:p>
            <a:r>
              <a:rPr lang="en-US" sz="1050" dirty="0">
                <a:latin typeface="Times New Roman" panose="02020603050405020304" pitchFamily="18" charset="0"/>
                <a:cs typeface="Times New Roman" panose="02020603050405020304" pitchFamily="18" charset="0"/>
              </a:rPr>
              <a:t>Faculty of Economics</a:t>
            </a:r>
          </a:p>
          <a:p>
            <a:r>
              <a:rPr lang="en-US" sz="1050" dirty="0">
                <a:latin typeface="Times New Roman" panose="02020603050405020304" pitchFamily="18" charset="0"/>
                <a:cs typeface="Times New Roman" panose="02020603050405020304" pitchFamily="18" charset="0"/>
              </a:rPr>
              <a:t>Guibor Camargo</a:t>
            </a:r>
          </a:p>
        </p:txBody>
      </p:sp>
    </p:spTree>
    <p:extLst>
      <p:ext uri="{BB962C8B-B14F-4D97-AF65-F5344CB8AC3E}">
        <p14:creationId xmlns:p14="http://schemas.microsoft.com/office/powerpoint/2010/main" val="89783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#4: Differences between units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63060" y="817021"/>
            <a:ext cx="4211320" cy="2716128"/>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Selecting and transforming covariates</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Considerations:</a:t>
            </a:r>
          </a:p>
          <a:p>
            <a:pPr algn="just"/>
            <a:endParaRPr lang="en-US" sz="11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There are multiple sources of variation, both from current differences and historical dynamics.</a:t>
            </a:r>
          </a:p>
          <a:p>
            <a:pPr algn="just"/>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However, since the main models’ sample is quite restricted, adding all relevant covaries could represent an important loss of degrees of freedom.</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Procedure</a:t>
            </a:r>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We reconstruct the most relevant covariates and perform a PCA analysis to reduce its dimensionality*.</a:t>
            </a: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56511" y="109569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Picture 10" descr="Map&#10;&#10;Description automatically generated">
            <a:extLst>
              <a:ext uri="{FF2B5EF4-FFF2-40B4-BE49-F238E27FC236}">
                <a16:creationId xmlns:a16="http://schemas.microsoft.com/office/drawing/2014/main" id="{D0D6B097-29B0-5854-B290-4EF00C964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15" y="3665766"/>
            <a:ext cx="3232688" cy="2587177"/>
          </a:xfrm>
          <a:prstGeom prst="rect">
            <a:avLst/>
          </a:prstGeom>
        </p:spPr>
      </p:pic>
      <p:pic>
        <p:nvPicPr>
          <p:cNvPr id="13" name="Picture 12">
            <a:extLst>
              <a:ext uri="{FF2B5EF4-FFF2-40B4-BE49-F238E27FC236}">
                <a16:creationId xmlns:a16="http://schemas.microsoft.com/office/drawing/2014/main" id="{38C31C6B-D851-C5D5-97C8-BDFF7CA6C990}"/>
              </a:ext>
            </a:extLst>
          </p:cNvPr>
          <p:cNvPicPr>
            <a:picLocks noChangeAspect="1"/>
          </p:cNvPicPr>
          <p:nvPr/>
        </p:nvPicPr>
        <p:blipFill>
          <a:blip r:embed="rId5"/>
          <a:stretch>
            <a:fillRect/>
          </a:stretch>
        </p:blipFill>
        <p:spPr>
          <a:xfrm>
            <a:off x="5422692" y="514516"/>
            <a:ext cx="5125720" cy="3081337"/>
          </a:xfrm>
          <a:prstGeom prst="rect">
            <a:avLst/>
          </a:prstGeom>
        </p:spPr>
      </p:pic>
      <p:pic>
        <p:nvPicPr>
          <p:cNvPr id="16" name="Picture 15">
            <a:extLst>
              <a:ext uri="{FF2B5EF4-FFF2-40B4-BE49-F238E27FC236}">
                <a16:creationId xmlns:a16="http://schemas.microsoft.com/office/drawing/2014/main" id="{6C2BCEBC-387B-F901-B433-22A6640802BF}"/>
              </a:ext>
            </a:extLst>
          </p:cNvPr>
          <p:cNvPicPr>
            <a:picLocks noChangeAspect="1"/>
          </p:cNvPicPr>
          <p:nvPr/>
        </p:nvPicPr>
        <p:blipFill>
          <a:blip r:embed="rId6"/>
          <a:stretch>
            <a:fillRect/>
          </a:stretch>
        </p:blipFill>
        <p:spPr>
          <a:xfrm>
            <a:off x="5404745" y="3923324"/>
            <a:ext cx="5161613" cy="1249061"/>
          </a:xfrm>
          <a:prstGeom prst="rect">
            <a:avLst/>
          </a:prstGeom>
        </p:spPr>
      </p:pic>
      <p:sp>
        <p:nvSpPr>
          <p:cNvPr id="17" name="TextBox 16">
            <a:extLst>
              <a:ext uri="{FF2B5EF4-FFF2-40B4-BE49-F238E27FC236}">
                <a16:creationId xmlns:a16="http://schemas.microsoft.com/office/drawing/2014/main" id="{C5A52A9C-D7BC-8726-F7FC-842830AA3407}"/>
              </a:ext>
            </a:extLst>
          </p:cNvPr>
          <p:cNvSpPr txBox="1"/>
          <p:nvPr/>
        </p:nvSpPr>
        <p:spPr>
          <a:xfrm>
            <a:off x="5348532" y="5582964"/>
            <a:ext cx="5410658" cy="548521"/>
          </a:xfrm>
          <a:prstGeom prst="roundRect">
            <a:avLst>
              <a:gd name="adj" fmla="val 8806"/>
            </a:avLst>
          </a:prstGeom>
          <a:solidFill>
            <a:schemeClr val="bg1">
              <a:lumMod val="65000"/>
            </a:schemeClr>
          </a:solidFill>
        </p:spPr>
        <p:txBody>
          <a:bodyPr wrap="square" rtlCol="0">
            <a:spAutoFit/>
          </a:bodyPr>
          <a:lstStyle/>
          <a:p>
            <a:pPr algn="just"/>
            <a:r>
              <a:rPr lang="en-US" sz="700" b="1" u="sng" dirty="0">
                <a:solidFill>
                  <a:schemeClr val="bg1"/>
                </a:solidFill>
                <a:latin typeface="Times New Roman" panose="02020603050405020304" pitchFamily="18" charset="0"/>
                <a:cs typeface="Times New Roman" panose="02020603050405020304" pitchFamily="18" charset="0"/>
              </a:rPr>
              <a:t>*Note:</a:t>
            </a:r>
            <a:r>
              <a:rPr lang="en-US" sz="700" b="1" dirty="0">
                <a:solidFill>
                  <a:schemeClr val="bg1"/>
                </a:solidFill>
                <a:latin typeface="Times New Roman" panose="02020603050405020304" pitchFamily="18" charset="0"/>
                <a:cs typeface="Times New Roman" panose="02020603050405020304" pitchFamily="18" charset="0"/>
              </a:rPr>
              <a:t> </a:t>
            </a:r>
            <a:r>
              <a:rPr lang="en-US" sz="700" dirty="0">
                <a:solidFill>
                  <a:schemeClr val="bg1"/>
                </a:solidFill>
                <a:latin typeface="Times New Roman" panose="02020603050405020304" pitchFamily="18" charset="0"/>
                <a:cs typeface="Times New Roman" panose="02020603050405020304" pitchFamily="18" charset="0"/>
              </a:rPr>
              <a:t>We observed significant difference between treated units and different sets of control groups, which could represent a relevant endogeneity problem between (i.e.) historical programs and the legalization program. Nevertheless, we argue that (</a:t>
            </a:r>
            <a:r>
              <a:rPr lang="en-US" sz="700" i="1" dirty="0" err="1">
                <a:solidFill>
                  <a:schemeClr val="bg1"/>
                </a:solidFill>
                <a:latin typeface="Times New Roman" panose="02020603050405020304" pitchFamily="18" charset="0"/>
                <a:cs typeface="Times New Roman" panose="02020603050405020304" pitchFamily="18" charset="0"/>
              </a:rPr>
              <a:t>i</a:t>
            </a:r>
            <a:r>
              <a:rPr lang="en-US" sz="700" dirty="0">
                <a:solidFill>
                  <a:schemeClr val="bg1"/>
                </a:solidFill>
                <a:latin typeface="Times New Roman" panose="02020603050405020304" pitchFamily="18" charset="0"/>
                <a:cs typeface="Times New Roman" panose="02020603050405020304" pitchFamily="18" charset="0"/>
              </a:rPr>
              <a:t>) historically and institutionally, there is no relation between previous programs and legalization occurred after 2005; (</a:t>
            </a:r>
            <a:r>
              <a:rPr lang="en-US" sz="700" i="1" dirty="0">
                <a:solidFill>
                  <a:schemeClr val="bg1"/>
                </a:solidFill>
                <a:latin typeface="Times New Roman" panose="02020603050405020304" pitchFamily="18" charset="0"/>
                <a:cs typeface="Times New Roman" panose="02020603050405020304" pitchFamily="18" charset="0"/>
              </a:rPr>
              <a:t>ii</a:t>
            </a:r>
            <a:r>
              <a:rPr lang="en-US" sz="700" dirty="0">
                <a:solidFill>
                  <a:schemeClr val="bg1"/>
                </a:solidFill>
                <a:latin typeface="Times New Roman" panose="02020603050405020304" pitchFamily="18" charset="0"/>
                <a:cs typeface="Times New Roman" panose="02020603050405020304" pitchFamily="18" charset="0"/>
              </a:rPr>
              <a:t>) if PT assumption holds, we would still be capturing the program’s causal  effects; and (</a:t>
            </a:r>
            <a:r>
              <a:rPr lang="en-US" sz="700" i="1" dirty="0">
                <a:solidFill>
                  <a:schemeClr val="bg1"/>
                </a:solidFill>
                <a:latin typeface="Times New Roman" panose="02020603050405020304" pitchFamily="18" charset="0"/>
                <a:cs typeface="Times New Roman" panose="02020603050405020304" pitchFamily="18" charset="0"/>
              </a:rPr>
              <a:t>iii</a:t>
            </a:r>
            <a:r>
              <a:rPr lang="en-US" sz="700" dirty="0">
                <a:solidFill>
                  <a:schemeClr val="bg1"/>
                </a:solidFill>
                <a:latin typeface="Times New Roman" panose="02020603050405020304" pitchFamily="18" charset="0"/>
                <a:cs typeface="Times New Roman" panose="02020603050405020304" pitchFamily="18" charset="0"/>
              </a:rPr>
              <a:t>) most differences are statistically significant but geographically depreciable (</a:t>
            </a:r>
            <a:r>
              <a:rPr lang="en-US" sz="700" i="1" dirty="0">
                <a:solidFill>
                  <a:schemeClr val="bg1"/>
                </a:solidFill>
                <a:latin typeface="Times New Roman" panose="02020603050405020304" pitchFamily="18" charset="0"/>
                <a:cs typeface="Times New Roman" panose="02020603050405020304" pitchFamily="18" charset="0"/>
              </a:rPr>
              <a:t>x &lt; 1 km)</a:t>
            </a:r>
            <a:r>
              <a:rPr lang="en-US" sz="700" dirty="0">
                <a:solidFill>
                  <a:schemeClr val="bg1"/>
                </a:solidFill>
                <a:latin typeface="Times New Roman" panose="02020603050405020304" pitchFamily="18" charset="0"/>
                <a:cs typeface="Times New Roman" panose="02020603050405020304" pitchFamily="18" charset="0"/>
              </a:rPr>
              <a:t>.</a:t>
            </a:r>
            <a:endParaRPr lang="en-US" sz="600" dirty="0">
              <a:solidFill>
                <a:schemeClr val="bg1"/>
              </a:solidFill>
              <a:latin typeface="Times New Roman" panose="02020603050405020304" pitchFamily="18" charset="0"/>
              <a:cs typeface="Times New Roman" panose="02020603050405020304" pitchFamily="18" charset="0"/>
            </a:endParaRPr>
          </a:p>
        </p:txBody>
      </p:sp>
      <p:sp>
        <p:nvSpPr>
          <p:cNvPr id="2" name="Footer Placeholder 19">
            <a:extLst>
              <a:ext uri="{FF2B5EF4-FFF2-40B4-BE49-F238E27FC236}">
                <a16:creationId xmlns:a16="http://schemas.microsoft.com/office/drawing/2014/main" id="{9ADCA6E1-CDEC-51F7-AC81-81AE573A0130}"/>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624187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a:cxnSpLocks/>
          </p:cNvCxnSpPr>
          <p:nvPr/>
        </p:nvCxnSpPr>
        <p:spPr>
          <a:xfrm>
            <a:off x="0" y="328990"/>
            <a:ext cx="44970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ddressing challenge #5 to #7:Anticipation, treatment timing differences and external chocks. </a:t>
            </a:r>
            <a:endParaRPr lang="en-US" sz="8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350084" y="4268931"/>
            <a:ext cx="5415259" cy="1708160"/>
          </a:xfrm>
          <a:prstGeom prst="rect">
            <a:avLst/>
          </a:prstGeom>
          <a:noFill/>
        </p:spPr>
        <p:txBody>
          <a:bodyPr wrap="square" rtlCol="0">
            <a:spAutoFit/>
          </a:bodyPr>
          <a:lstStyle/>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Allow for difference in treatment timing, focusing on not yet tarted units: avoiding forbidden comparation as in the classical two-way fixed effects approach.</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The identification of treatment dynamic across time and treatment groups (group effects and event study effects), comes in handy when analyzing externa chocks.</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Covariates are integrated indirectly trough PS and or a regression outcome approach, allowing for conditional parallel trends.</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The approach also allows to test for policy’s anticipation effects</a:t>
            </a:r>
          </a:p>
        </p:txBody>
      </p:sp>
      <p:cxnSp>
        <p:nvCxnSpPr>
          <p:cNvPr id="5" name="Straight Connector 4">
            <a:extLst>
              <a:ext uri="{FF2B5EF4-FFF2-40B4-BE49-F238E27FC236}">
                <a16:creationId xmlns:a16="http://schemas.microsoft.com/office/drawing/2014/main" id="{2E2B6B4D-14F0-6F87-3320-011F05FB7CF1}"/>
              </a:ext>
            </a:extLst>
          </p:cNvPr>
          <p:cNvCxnSpPr>
            <a:cxnSpLocks/>
          </p:cNvCxnSpPr>
          <p:nvPr/>
        </p:nvCxnSpPr>
        <p:spPr>
          <a:xfrm flipH="1">
            <a:off x="1556161" y="3796046"/>
            <a:ext cx="8768223" cy="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77D527D-3597-4374-9084-517919E36C7A}"/>
              </a:ext>
            </a:extLst>
          </p:cNvPr>
          <p:cNvPicPr>
            <a:picLocks noChangeAspect="1"/>
          </p:cNvPicPr>
          <p:nvPr/>
        </p:nvPicPr>
        <p:blipFill>
          <a:blip r:embed="rId4"/>
          <a:stretch>
            <a:fillRect/>
          </a:stretch>
        </p:blipFill>
        <p:spPr>
          <a:xfrm>
            <a:off x="3448275" y="1671869"/>
            <a:ext cx="5070999" cy="1757131"/>
          </a:xfrm>
          <a:prstGeom prst="rect">
            <a:avLst/>
          </a:prstGeom>
        </p:spPr>
      </p:pic>
      <p:sp>
        <p:nvSpPr>
          <p:cNvPr id="10" name="TextBox 9">
            <a:extLst>
              <a:ext uri="{FF2B5EF4-FFF2-40B4-BE49-F238E27FC236}">
                <a16:creationId xmlns:a16="http://schemas.microsoft.com/office/drawing/2014/main" id="{0AC2C19D-5A88-C02A-9D61-980585978DF2}"/>
              </a:ext>
            </a:extLst>
          </p:cNvPr>
          <p:cNvSpPr txBox="1"/>
          <p:nvPr/>
        </p:nvSpPr>
        <p:spPr>
          <a:xfrm>
            <a:off x="212193" y="637823"/>
            <a:ext cx="4072662" cy="261610"/>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Estimating DID models base on </a:t>
            </a:r>
            <a:r>
              <a:rPr lang="en-US" sz="1100" u="sng" dirty="0">
                <a:solidFill>
                  <a:srgbClr val="0000FF"/>
                </a:solidFill>
                <a:latin typeface="Times New Roman" panose="02020603050405020304" pitchFamily="18" charset="0"/>
                <a:cs typeface="Times New Roman" panose="02020603050405020304" pitchFamily="18" charset="0"/>
              </a:rPr>
              <a:t>Callaway and </a:t>
            </a:r>
            <a:r>
              <a:rPr lang="en-US" sz="1100" u="sng" dirty="0" err="1">
                <a:solidFill>
                  <a:srgbClr val="0000FF"/>
                </a:solidFill>
                <a:latin typeface="Times New Roman" panose="02020603050405020304" pitchFamily="18" charset="0"/>
                <a:cs typeface="Times New Roman" panose="02020603050405020304" pitchFamily="18" charset="0"/>
              </a:rPr>
              <a:t>Sant’Anna</a:t>
            </a:r>
            <a:r>
              <a:rPr lang="en-US" sz="1100" u="sng" dirty="0">
                <a:solidFill>
                  <a:srgbClr val="0000FF"/>
                </a:solidFill>
                <a:latin typeface="Times New Roman" panose="02020603050405020304" pitchFamily="18" charset="0"/>
                <a:cs typeface="Times New Roman" panose="02020603050405020304" pitchFamily="18" charset="0"/>
              </a:rPr>
              <a:t> (2021) </a:t>
            </a:r>
          </a:p>
        </p:txBody>
      </p:sp>
      <p:sp>
        <p:nvSpPr>
          <p:cNvPr id="2" name="Footer Placeholder 19">
            <a:extLst>
              <a:ext uri="{FF2B5EF4-FFF2-40B4-BE49-F238E27FC236}">
                <a16:creationId xmlns:a16="http://schemas.microsoft.com/office/drawing/2014/main" id="{47828AD6-4419-1EC0-B586-699A86E6583A}"/>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41357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913B092E-1EC5-5347-3A8A-55A5B96DCDB6}"/>
              </a:ext>
            </a:extLst>
          </p:cNvPr>
          <p:cNvSpPr/>
          <p:nvPr/>
        </p:nvSpPr>
        <p:spPr>
          <a:xfrm>
            <a:off x="0" y="3429000"/>
            <a:ext cx="6543040" cy="2953622"/>
          </a:xfrm>
          <a:prstGeom prst="rect">
            <a:avLst/>
          </a:prstGeom>
          <a:gradFill>
            <a:gsLst>
              <a:gs pos="40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22</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84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mpirical strategy</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2" name="TextBox 11">
            <a:extLst>
              <a:ext uri="{FF2B5EF4-FFF2-40B4-BE49-F238E27FC236}">
                <a16:creationId xmlns:a16="http://schemas.microsoft.com/office/drawing/2014/main" id="{52810DA1-E13E-FF9F-FDDE-620E356F3AB3}"/>
              </a:ext>
            </a:extLst>
          </p:cNvPr>
          <p:cNvSpPr txBox="1"/>
          <p:nvPr/>
        </p:nvSpPr>
        <p:spPr>
          <a:xfrm>
            <a:off x="69297" y="592544"/>
            <a:ext cx="2207825"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 Probabilistic approach</a:t>
            </a:r>
          </a:p>
        </p:txBody>
      </p:sp>
      <p:sp>
        <p:nvSpPr>
          <p:cNvPr id="29" name="TextBox 28">
            <a:extLst>
              <a:ext uri="{FF2B5EF4-FFF2-40B4-BE49-F238E27FC236}">
                <a16:creationId xmlns:a16="http://schemas.microsoft.com/office/drawing/2014/main" id="{D5FF48E8-C8E1-BE2E-767E-530B5CCAF58F}"/>
              </a:ext>
            </a:extLst>
          </p:cNvPr>
          <p:cNvSpPr txBox="1"/>
          <p:nvPr/>
        </p:nvSpPr>
        <p:spPr>
          <a:xfrm>
            <a:off x="1073882" y="2281952"/>
            <a:ext cx="234360" cy="307777"/>
          </a:xfrm>
          <a:prstGeom prst="rect">
            <a:avLst/>
          </a:prstGeom>
          <a:noFill/>
        </p:spPr>
        <p:txBody>
          <a:bodyPr wrap="none" rtlCol="0">
            <a:spAutoFit/>
          </a:bodyPr>
          <a:lstStyle/>
          <a:p>
            <a:r>
              <a:rPr lang="es-ES" sz="1400" i="1" dirty="0">
                <a:latin typeface="Times New Roman" panose="02020603050405020304" pitchFamily="18" charset="0"/>
                <a:cs typeface="Times New Roman" panose="02020603050405020304" pitchFamily="18" charset="0"/>
              </a:rPr>
              <a:t>t</a:t>
            </a:r>
            <a:endParaRPr lang="en-US"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7BCC5A0-0078-F57B-3C28-3DB8A74BE45B}"/>
              </a:ext>
            </a:extLst>
          </p:cNvPr>
          <p:cNvSpPr txBox="1"/>
          <p:nvPr/>
        </p:nvSpPr>
        <p:spPr>
          <a:xfrm>
            <a:off x="2658842" y="2279006"/>
            <a:ext cx="445956" cy="307777"/>
          </a:xfrm>
          <a:prstGeom prst="rect">
            <a:avLst/>
          </a:prstGeom>
          <a:noFill/>
        </p:spPr>
        <p:txBody>
          <a:bodyPr wrap="none" rtlCol="0">
            <a:spAutoFit/>
          </a:bodyPr>
          <a:lstStyle/>
          <a:p>
            <a:r>
              <a:rPr lang="es-ES" sz="1400" i="1" dirty="0">
                <a:latin typeface="Times New Roman" panose="02020603050405020304" pitchFamily="18" charset="0"/>
                <a:cs typeface="Times New Roman" panose="02020603050405020304" pitchFamily="18" charset="0"/>
              </a:rPr>
              <a:t>t+</a:t>
            </a:r>
            <a:r>
              <a:rPr lang="es-ES"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C29BF24-77E9-7D58-A775-F7AA024994B1}"/>
                  </a:ext>
                </a:extLst>
              </p:cNvPr>
              <p:cNvSpPr txBox="1"/>
              <p:nvPr/>
            </p:nvSpPr>
            <p:spPr>
              <a:xfrm>
                <a:off x="7584924" y="2366311"/>
                <a:ext cx="3874394" cy="319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m:rPr>
                              <m:sty m:val="p"/>
                            </m:rPr>
                            <a:rPr lang="es-ES" i="1" smtClean="0">
                              <a:latin typeface="Cambria Math" panose="02040503050406030204" pitchFamily="18" charset="0"/>
                            </a:rPr>
                            <m:t>Y</m:t>
                          </m:r>
                        </m:e>
                        <m:sub>
                          <m:r>
                            <a:rPr lang="es-ES" b="0" i="1" smtClean="0">
                              <a:latin typeface="Cambria Math" panose="02040503050406030204" pitchFamily="18" charset="0"/>
                            </a:rPr>
                            <m:t>𝑖𝑔</m:t>
                          </m:r>
                        </m:sub>
                      </m:sSub>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𝛽</m:t>
                      </m:r>
                      <m:d>
                        <m:dPr>
                          <m:ctrlPr>
                            <a:rPr lang="es-ES" b="0" i="1" smtClean="0">
                              <a:latin typeface="Cambria Math" panose="02040503050406030204" pitchFamily="18" charset="0"/>
                              <a:ea typeface="Cambria Math" panose="02040503050406030204" pitchFamily="18" charset="0"/>
                            </a:rPr>
                          </m:ctrlPr>
                        </m:dPr>
                        <m:e>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𝐺</m:t>
                              </m:r>
                            </m:e>
                            <m:sub>
                              <m:r>
                                <a:rPr lang="es-ES" b="0" i="1" smtClean="0">
                                  <a:latin typeface="Cambria Math" panose="02040503050406030204" pitchFamily="18" charset="0"/>
                                  <a:ea typeface="Cambria Math" panose="02040503050406030204" pitchFamily="18" charset="0"/>
                                </a:rPr>
                                <m:t>𝑔𝑡</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𝑔𝑡</m:t>
                              </m:r>
                            </m:sub>
                          </m:sSub>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𝐷</m:t>
                              </m:r>
                            </m:e>
                            <m:sub>
                              <m:r>
                                <a:rPr lang="es-ES" b="0" i="1" smtClean="0">
                                  <a:latin typeface="Cambria Math" panose="02040503050406030204" pitchFamily="18" charset="0"/>
                                  <a:ea typeface="Cambria Math" panose="02040503050406030204" pitchFamily="18" charset="0"/>
                                </a:rPr>
                                <m:t>𝑘</m:t>
                              </m:r>
                            </m:sub>
                          </m:sSub>
                        </m:e>
                      </m:d>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rPr>
                        <m:t> … +</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𝑒</m:t>
                          </m:r>
                        </m:e>
                        <m:sub>
                          <m:r>
                            <a:rPr lang="es-ES" b="0" i="1" smtClean="0">
                              <a:latin typeface="Cambria Math" panose="02040503050406030204" pitchFamily="18" charset="0"/>
                            </a:rPr>
                            <m:t>𝑖</m:t>
                          </m:r>
                        </m:sub>
                      </m:sSub>
                      <m:r>
                        <a:rPr lang="es-ES" b="0" i="1" smtClean="0">
                          <a:latin typeface="Cambria Math" panose="02040503050406030204" pitchFamily="18" charset="0"/>
                        </a:rPr>
                        <m:t> | </m:t>
                      </m:r>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𝑋</m:t>
                          </m:r>
                        </m:e>
                        <m:sub>
                          <m:r>
                            <a:rPr lang="es-ES" b="0" i="1" smtClean="0">
                              <a:latin typeface="Cambria Math" panose="02040503050406030204" pitchFamily="18" charset="0"/>
                            </a:rPr>
                            <m:t>𝑖</m:t>
                          </m:r>
                        </m:sub>
                        <m:sup>
                          <m:r>
                            <a:rPr lang="es-ES" b="0" i="1" smtClean="0">
                              <a:latin typeface="Cambria Math" panose="02040503050406030204" pitchFamily="18" charset="0"/>
                            </a:rPr>
                            <m:t>′</m:t>
                          </m:r>
                        </m:sup>
                      </m:sSubSup>
                    </m:oMath>
                  </m:oMathPara>
                </a14:m>
                <a:endParaRPr lang="en-US" dirty="0"/>
              </a:p>
            </p:txBody>
          </p:sp>
        </mc:Choice>
        <mc:Fallback xmlns="">
          <p:sp>
            <p:nvSpPr>
              <p:cNvPr id="32" name="TextBox 31">
                <a:extLst>
                  <a:ext uri="{FF2B5EF4-FFF2-40B4-BE49-F238E27FC236}">
                    <a16:creationId xmlns:a16="http://schemas.microsoft.com/office/drawing/2014/main" id="{EC29BF24-77E9-7D58-A775-F7AA024994B1}"/>
                  </a:ext>
                </a:extLst>
              </p:cNvPr>
              <p:cNvSpPr txBox="1">
                <a:spLocks noRot="1" noChangeAspect="1" noMove="1" noResize="1" noEditPoints="1" noAdjustHandles="1" noChangeArrowheads="1" noChangeShapeType="1" noTextEdit="1"/>
              </p:cNvSpPr>
              <p:nvPr/>
            </p:nvSpPr>
            <p:spPr>
              <a:xfrm>
                <a:off x="7584924" y="2366311"/>
                <a:ext cx="3874394" cy="319318"/>
              </a:xfrm>
              <a:prstGeom prst="rect">
                <a:avLst/>
              </a:prstGeom>
              <a:blipFill>
                <a:blip r:embed="rId4"/>
                <a:stretch>
                  <a:fillRect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7C7A4E-CA86-0CB2-0D3E-2A472C4C1DC9}"/>
                  </a:ext>
                </a:extLst>
              </p:cNvPr>
              <p:cNvSpPr txBox="1"/>
              <p:nvPr/>
            </p:nvSpPr>
            <p:spPr>
              <a:xfrm>
                <a:off x="11288100" y="6190548"/>
                <a:ext cx="866712" cy="138499"/>
              </a:xfrm>
              <a:prstGeom prst="rect">
                <a:avLst/>
              </a:prstGeom>
              <a:noFill/>
            </p:spPr>
            <p:txBody>
              <a:bodyPr wrap="none" lIns="0" tIns="0" rIns="0" bIns="0" rtlCol="0">
                <a:spAutoFit/>
              </a:bodyPr>
              <a:lstStyle/>
              <a:p>
                <a:r>
                  <a:rPr lang="es-ES" sz="900" b="0" dirty="0"/>
                  <a:t>*</a:t>
                </a:r>
                <a14:m>
                  <m:oMath xmlns:m="http://schemas.openxmlformats.org/officeDocument/2006/math">
                    <m:r>
                      <a:rPr lang="es-ES" sz="900" b="0" i="1" smtClean="0">
                        <a:latin typeface="Cambria Math" panose="02040503050406030204" pitchFamily="18" charset="0"/>
                      </a:rPr>
                      <m:t>0</m:t>
                    </m:r>
                    <m:func>
                      <m:funcPr>
                        <m:ctrlPr>
                          <a:rPr lang="es-ES" sz="900" b="0" i="1" smtClean="0">
                            <a:latin typeface="Cambria Math" panose="02040503050406030204" pitchFamily="18" charset="0"/>
                          </a:rPr>
                        </m:ctrlPr>
                      </m:funcPr>
                      <m:fName>
                        <m:r>
                          <a:rPr lang="es-ES" sz="900" b="0" i="0" smtClean="0">
                            <a:latin typeface="Cambria Math" panose="02040503050406030204" pitchFamily="18" charset="0"/>
                          </a:rPr>
                          <m:t> </m:t>
                        </m:r>
                        <m:r>
                          <a:rPr lang="es-ES" sz="900" b="0" i="1" smtClean="0">
                            <a:latin typeface="Cambria Math" panose="02040503050406030204" pitchFamily="18" charset="0"/>
                            <a:ea typeface="Cambria Math" panose="02040503050406030204" pitchFamily="18" charset="0"/>
                          </a:rPr>
                          <m:t>≤</m:t>
                        </m:r>
                        <m:r>
                          <m:rPr>
                            <m:sty m:val="p"/>
                          </m:rPr>
                          <a:rPr lang="es-ES" sz="900" b="0" i="0" smtClean="0">
                            <a:latin typeface="Cambria Math" panose="02040503050406030204" pitchFamily="18" charset="0"/>
                          </a:rPr>
                          <m:t>Pr</m:t>
                        </m:r>
                      </m:fName>
                      <m:e>
                        <m:d>
                          <m:dPr>
                            <m:ctrlPr>
                              <a:rPr lang="es-ES" sz="900" b="0" i="1" smtClean="0">
                                <a:latin typeface="Cambria Math" panose="02040503050406030204" pitchFamily="18" charset="0"/>
                              </a:rPr>
                            </m:ctrlPr>
                          </m:dPr>
                          <m:e>
                            <m:r>
                              <a:rPr lang="es-ES" sz="900" b="0" i="1" smtClean="0">
                                <a:latin typeface="Cambria Math" panose="02040503050406030204" pitchFamily="18" charset="0"/>
                              </a:rPr>
                              <m:t>𝐼</m:t>
                            </m:r>
                            <m:sSub>
                              <m:sSubPr>
                                <m:ctrlPr>
                                  <a:rPr lang="es-ES" sz="900" b="0" i="1" smtClean="0">
                                    <a:latin typeface="Cambria Math" panose="02040503050406030204" pitchFamily="18" charset="0"/>
                                  </a:rPr>
                                </m:ctrlPr>
                              </m:sSubPr>
                              <m:e>
                                <m:r>
                                  <a:rPr lang="es-ES" sz="900" b="0" i="1" smtClean="0">
                                    <a:latin typeface="Cambria Math" panose="02040503050406030204" pitchFamily="18" charset="0"/>
                                  </a:rPr>
                                  <m:t>𝑂</m:t>
                                </m:r>
                              </m:e>
                              <m:sub>
                                <m:r>
                                  <a:rPr lang="es-ES" sz="900" b="0" i="1" smtClean="0">
                                    <a:latin typeface="Cambria Math" panose="02040503050406030204" pitchFamily="18" charset="0"/>
                                  </a:rPr>
                                  <m:t>𝑖</m:t>
                                </m:r>
                              </m:sub>
                            </m:sSub>
                          </m:e>
                        </m:d>
                        <m:r>
                          <a:rPr lang="es-ES" sz="900" b="0" i="1" smtClean="0">
                            <a:latin typeface="Cambria Math" panose="02040503050406030204" pitchFamily="18" charset="0"/>
                            <a:ea typeface="Cambria Math" panose="02040503050406030204" pitchFamily="18" charset="0"/>
                          </a:rPr>
                          <m:t>≤1</m:t>
                        </m:r>
                      </m:e>
                    </m:func>
                  </m:oMath>
                </a14:m>
                <a:endParaRPr lang="en-US" sz="900" dirty="0"/>
              </a:p>
            </p:txBody>
          </p:sp>
        </mc:Choice>
        <mc:Fallback xmlns="">
          <p:sp>
            <p:nvSpPr>
              <p:cNvPr id="34" name="TextBox 33">
                <a:extLst>
                  <a:ext uri="{FF2B5EF4-FFF2-40B4-BE49-F238E27FC236}">
                    <a16:creationId xmlns:a16="http://schemas.microsoft.com/office/drawing/2014/main" id="{9D7C7A4E-CA86-0CB2-0D3E-2A472C4C1DC9}"/>
                  </a:ext>
                </a:extLst>
              </p:cNvPr>
              <p:cNvSpPr txBox="1">
                <a:spLocks noRot="1" noChangeAspect="1" noMove="1" noResize="1" noEditPoints="1" noAdjustHandles="1" noChangeArrowheads="1" noChangeShapeType="1" noTextEdit="1"/>
              </p:cNvSpPr>
              <p:nvPr/>
            </p:nvSpPr>
            <p:spPr>
              <a:xfrm>
                <a:off x="11288100" y="6190548"/>
                <a:ext cx="866712" cy="138499"/>
              </a:xfrm>
              <a:prstGeom prst="rect">
                <a:avLst/>
              </a:prstGeom>
              <a:blipFill>
                <a:blip r:embed="rId5"/>
                <a:stretch>
                  <a:fillRect l="-8451" t="-31818" r="-4225" b="-59091"/>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7D914A2D-1EF7-E84B-EAB1-FAA5D57D2AFE}"/>
              </a:ext>
            </a:extLst>
          </p:cNvPr>
          <p:cNvGrpSpPr/>
          <p:nvPr/>
        </p:nvGrpSpPr>
        <p:grpSpPr>
          <a:xfrm>
            <a:off x="495441" y="1452881"/>
            <a:ext cx="854640" cy="902796"/>
            <a:chOff x="1007505" y="2959815"/>
            <a:chExt cx="854640" cy="902796"/>
          </a:xfrm>
        </p:grpSpPr>
        <p:grpSp>
          <p:nvGrpSpPr>
            <p:cNvPr id="13" name="Group 12">
              <a:extLst>
                <a:ext uri="{FF2B5EF4-FFF2-40B4-BE49-F238E27FC236}">
                  <a16:creationId xmlns:a16="http://schemas.microsoft.com/office/drawing/2014/main" id="{5CD49853-CD4F-4165-C27E-7FE61BD0E91B}"/>
                </a:ext>
              </a:extLst>
            </p:cNvPr>
            <p:cNvGrpSpPr/>
            <p:nvPr/>
          </p:nvGrpSpPr>
          <p:grpSpPr>
            <a:xfrm>
              <a:off x="1022187" y="2959815"/>
              <a:ext cx="816773" cy="902796"/>
              <a:chOff x="1499707" y="2214035"/>
              <a:chExt cx="1011369" cy="1100491"/>
            </a:xfrm>
          </p:grpSpPr>
          <p:sp>
            <p:nvSpPr>
              <p:cNvPr id="4" name="Hexagon 3">
                <a:extLst>
                  <a:ext uri="{FF2B5EF4-FFF2-40B4-BE49-F238E27FC236}">
                    <a16:creationId xmlns:a16="http://schemas.microsoft.com/office/drawing/2014/main" id="{DFA23BB6-E177-9644-C700-C81F63E65521}"/>
                  </a:ext>
                </a:extLst>
              </p:cNvPr>
              <p:cNvSpPr>
                <a:spLocks noChangeAspect="1"/>
              </p:cNvSpPr>
              <p:nvPr/>
            </p:nvSpPr>
            <p:spPr>
              <a:xfrm>
                <a:off x="1499707" y="2528461"/>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 name="Hexagon 4">
                <a:extLst>
                  <a:ext uri="{FF2B5EF4-FFF2-40B4-BE49-F238E27FC236}">
                    <a16:creationId xmlns:a16="http://schemas.microsoft.com/office/drawing/2014/main" id="{EB2251B2-10A1-CE59-F550-575D8B742D09}"/>
                  </a:ext>
                </a:extLst>
              </p:cNvPr>
              <p:cNvSpPr>
                <a:spLocks noChangeAspect="1"/>
              </p:cNvSpPr>
              <p:nvPr/>
            </p:nvSpPr>
            <p:spPr>
              <a:xfrm>
                <a:off x="1499707" y="2842887"/>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8027FBF3-48F1-CFEC-8F37-E15FA21CC8DC}"/>
                  </a:ext>
                </a:extLst>
              </p:cNvPr>
              <p:cNvSpPr>
                <a:spLocks noChangeAspect="1"/>
              </p:cNvSpPr>
              <p:nvPr/>
            </p:nvSpPr>
            <p:spPr>
              <a:xfrm>
                <a:off x="1810795" y="3000100"/>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7" name="Hexagon 6">
                <a:extLst>
                  <a:ext uri="{FF2B5EF4-FFF2-40B4-BE49-F238E27FC236}">
                    <a16:creationId xmlns:a16="http://schemas.microsoft.com/office/drawing/2014/main" id="{F2844685-AC97-2F15-AC83-F3AD732D2DD9}"/>
                  </a:ext>
                </a:extLst>
              </p:cNvPr>
              <p:cNvSpPr>
                <a:spLocks noChangeAspect="1"/>
              </p:cNvSpPr>
              <p:nvPr/>
            </p:nvSpPr>
            <p:spPr>
              <a:xfrm>
                <a:off x="1810795" y="2685674"/>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8" name="Hexagon 7">
                <a:extLst>
                  <a:ext uri="{FF2B5EF4-FFF2-40B4-BE49-F238E27FC236}">
                    <a16:creationId xmlns:a16="http://schemas.microsoft.com/office/drawing/2014/main" id="{6A1241E2-606F-20DC-957D-649EA0B6BC78}"/>
                  </a:ext>
                </a:extLst>
              </p:cNvPr>
              <p:cNvSpPr>
                <a:spLocks noChangeAspect="1"/>
              </p:cNvSpPr>
              <p:nvPr/>
            </p:nvSpPr>
            <p:spPr>
              <a:xfrm>
                <a:off x="1810795" y="2371248"/>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Hexagon 8">
                <a:extLst>
                  <a:ext uri="{FF2B5EF4-FFF2-40B4-BE49-F238E27FC236}">
                    <a16:creationId xmlns:a16="http://schemas.microsoft.com/office/drawing/2014/main" id="{0AEF41DD-6BF3-66A6-41CB-8788E9C132FB}"/>
                  </a:ext>
                </a:extLst>
              </p:cNvPr>
              <p:cNvSpPr>
                <a:spLocks noChangeAspect="1"/>
              </p:cNvSpPr>
              <p:nvPr/>
            </p:nvSpPr>
            <p:spPr>
              <a:xfrm>
                <a:off x="2121883" y="2528461"/>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4284E0FB-4F4E-03CD-B402-37DDA91AEA47}"/>
                  </a:ext>
                </a:extLst>
              </p:cNvPr>
              <p:cNvSpPr>
                <a:spLocks noChangeAspect="1"/>
              </p:cNvSpPr>
              <p:nvPr/>
            </p:nvSpPr>
            <p:spPr>
              <a:xfrm>
                <a:off x="2121883" y="2842887"/>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630A06EF-61F7-55DF-0C3A-CEE5F47B716B}"/>
                  </a:ext>
                </a:extLst>
              </p:cNvPr>
              <p:cNvSpPr>
                <a:spLocks noChangeAspect="1"/>
              </p:cNvSpPr>
              <p:nvPr/>
            </p:nvSpPr>
            <p:spPr>
              <a:xfrm>
                <a:off x="2121883" y="2214035"/>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sp>
          <p:nvSpPr>
            <p:cNvPr id="35" name="TextBox 34">
              <a:extLst>
                <a:ext uri="{FF2B5EF4-FFF2-40B4-BE49-F238E27FC236}">
                  <a16:creationId xmlns:a16="http://schemas.microsoft.com/office/drawing/2014/main" id="{7A018FB9-3761-D06F-7508-F6CB41D8E3EA}"/>
                </a:ext>
              </a:extLst>
            </p:cNvPr>
            <p:cNvSpPr txBox="1"/>
            <p:nvPr/>
          </p:nvSpPr>
          <p:spPr>
            <a:xfrm>
              <a:off x="1517294" y="2994861"/>
              <a:ext cx="341757"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40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01111F9-DCF3-CCED-C7A7-14030A7BC869}"/>
                </a:ext>
              </a:extLst>
            </p:cNvPr>
            <p:cNvSpPr txBox="1"/>
            <p:nvPr/>
          </p:nvSpPr>
          <p:spPr>
            <a:xfrm>
              <a:off x="1208881" y="3125386"/>
              <a:ext cx="463476"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10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B171B71E-CBE2-C0E7-EA74-33DD75E0B013}"/>
                </a:ext>
              </a:extLst>
            </p:cNvPr>
            <p:cNvSpPr txBox="1"/>
            <p:nvPr/>
          </p:nvSpPr>
          <p:spPr>
            <a:xfrm>
              <a:off x="1520388" y="3244245"/>
              <a:ext cx="341757"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10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308934A9-9988-CB14-0212-5BB8D09F7CE3}"/>
                </a:ext>
              </a:extLst>
            </p:cNvPr>
            <p:cNvSpPr txBox="1"/>
            <p:nvPr/>
          </p:nvSpPr>
          <p:spPr>
            <a:xfrm>
              <a:off x="1250951" y="3382302"/>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8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1BB009B4-8FBD-7FEC-4FA5-43B2866F3C10}"/>
                </a:ext>
              </a:extLst>
            </p:cNvPr>
            <p:cNvSpPr txBox="1"/>
            <p:nvPr/>
          </p:nvSpPr>
          <p:spPr>
            <a:xfrm>
              <a:off x="1286624" y="3635437"/>
              <a:ext cx="307988"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4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5ED6C566-8AB7-EADE-17D9-CDDF1C14E89D}"/>
                </a:ext>
              </a:extLst>
            </p:cNvPr>
            <p:cNvSpPr txBox="1"/>
            <p:nvPr/>
          </p:nvSpPr>
          <p:spPr>
            <a:xfrm>
              <a:off x="1540569" y="3502187"/>
              <a:ext cx="296241"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8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BD62A3A-8126-FF79-20EA-0FE933C98CBE}"/>
                </a:ext>
              </a:extLst>
            </p:cNvPr>
            <p:cNvSpPr txBox="1"/>
            <p:nvPr/>
          </p:nvSpPr>
          <p:spPr>
            <a:xfrm>
              <a:off x="1010186" y="3496517"/>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4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0C76252-EC1B-DCBC-4824-D30E647DB9A3}"/>
                </a:ext>
              </a:extLst>
            </p:cNvPr>
            <p:cNvSpPr txBox="1"/>
            <p:nvPr/>
          </p:nvSpPr>
          <p:spPr>
            <a:xfrm>
              <a:off x="1007505" y="3244586"/>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8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7A125530-D8D2-E119-8459-1B66BD325D09}"/>
              </a:ext>
            </a:extLst>
          </p:cNvPr>
          <p:cNvGrpSpPr/>
          <p:nvPr/>
        </p:nvGrpSpPr>
        <p:grpSpPr>
          <a:xfrm>
            <a:off x="1839876" y="1452881"/>
            <a:ext cx="854640" cy="902796"/>
            <a:chOff x="1007505" y="2959815"/>
            <a:chExt cx="854640" cy="902796"/>
          </a:xfrm>
        </p:grpSpPr>
        <p:grpSp>
          <p:nvGrpSpPr>
            <p:cNvPr id="45" name="Group 44">
              <a:extLst>
                <a:ext uri="{FF2B5EF4-FFF2-40B4-BE49-F238E27FC236}">
                  <a16:creationId xmlns:a16="http://schemas.microsoft.com/office/drawing/2014/main" id="{EFD8EE72-553C-7437-5E8F-E41D73E85503}"/>
                </a:ext>
              </a:extLst>
            </p:cNvPr>
            <p:cNvGrpSpPr/>
            <p:nvPr/>
          </p:nvGrpSpPr>
          <p:grpSpPr>
            <a:xfrm>
              <a:off x="1022187" y="2959815"/>
              <a:ext cx="816773" cy="902796"/>
              <a:chOff x="1499707" y="2214035"/>
              <a:chExt cx="1011369" cy="1100491"/>
            </a:xfrm>
          </p:grpSpPr>
          <p:sp>
            <p:nvSpPr>
              <p:cNvPr id="54" name="Hexagon 53">
                <a:extLst>
                  <a:ext uri="{FF2B5EF4-FFF2-40B4-BE49-F238E27FC236}">
                    <a16:creationId xmlns:a16="http://schemas.microsoft.com/office/drawing/2014/main" id="{46B241D8-E1C3-8D04-16C8-CE26C02DCF9C}"/>
                  </a:ext>
                </a:extLst>
              </p:cNvPr>
              <p:cNvSpPr>
                <a:spLocks noChangeAspect="1"/>
              </p:cNvSpPr>
              <p:nvPr/>
            </p:nvSpPr>
            <p:spPr>
              <a:xfrm>
                <a:off x="1499707" y="2528461"/>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5" name="Hexagon 54">
                <a:extLst>
                  <a:ext uri="{FF2B5EF4-FFF2-40B4-BE49-F238E27FC236}">
                    <a16:creationId xmlns:a16="http://schemas.microsoft.com/office/drawing/2014/main" id="{CCAB6A3D-5B68-FB7D-F382-D6AD31CD391A}"/>
                  </a:ext>
                </a:extLst>
              </p:cNvPr>
              <p:cNvSpPr>
                <a:spLocks noChangeAspect="1"/>
              </p:cNvSpPr>
              <p:nvPr/>
            </p:nvSpPr>
            <p:spPr>
              <a:xfrm>
                <a:off x="1499707" y="2842887"/>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6" name="Hexagon 55">
                <a:extLst>
                  <a:ext uri="{FF2B5EF4-FFF2-40B4-BE49-F238E27FC236}">
                    <a16:creationId xmlns:a16="http://schemas.microsoft.com/office/drawing/2014/main" id="{05B7F4ED-0A23-6BB1-30C7-C4C6C10D78FC}"/>
                  </a:ext>
                </a:extLst>
              </p:cNvPr>
              <p:cNvSpPr>
                <a:spLocks noChangeAspect="1"/>
              </p:cNvSpPr>
              <p:nvPr/>
            </p:nvSpPr>
            <p:spPr>
              <a:xfrm>
                <a:off x="1810795" y="3000100"/>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7" name="Hexagon 56">
                <a:extLst>
                  <a:ext uri="{FF2B5EF4-FFF2-40B4-BE49-F238E27FC236}">
                    <a16:creationId xmlns:a16="http://schemas.microsoft.com/office/drawing/2014/main" id="{BCB01AED-CC21-2B45-9C92-0EAAD2E6025F}"/>
                  </a:ext>
                </a:extLst>
              </p:cNvPr>
              <p:cNvSpPr>
                <a:spLocks noChangeAspect="1"/>
              </p:cNvSpPr>
              <p:nvPr/>
            </p:nvSpPr>
            <p:spPr>
              <a:xfrm>
                <a:off x="1810795" y="2685674"/>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8" name="Hexagon 57">
                <a:extLst>
                  <a:ext uri="{FF2B5EF4-FFF2-40B4-BE49-F238E27FC236}">
                    <a16:creationId xmlns:a16="http://schemas.microsoft.com/office/drawing/2014/main" id="{AD860073-D3D2-6EEF-C762-3EAACF109D1A}"/>
                  </a:ext>
                </a:extLst>
              </p:cNvPr>
              <p:cNvSpPr>
                <a:spLocks noChangeAspect="1"/>
              </p:cNvSpPr>
              <p:nvPr/>
            </p:nvSpPr>
            <p:spPr>
              <a:xfrm>
                <a:off x="1810795" y="2371248"/>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9" name="Hexagon 58">
                <a:extLst>
                  <a:ext uri="{FF2B5EF4-FFF2-40B4-BE49-F238E27FC236}">
                    <a16:creationId xmlns:a16="http://schemas.microsoft.com/office/drawing/2014/main" id="{1E8709E6-7BD7-0215-BE11-94DAF3895580}"/>
                  </a:ext>
                </a:extLst>
              </p:cNvPr>
              <p:cNvSpPr>
                <a:spLocks noChangeAspect="1"/>
              </p:cNvSpPr>
              <p:nvPr/>
            </p:nvSpPr>
            <p:spPr>
              <a:xfrm>
                <a:off x="2121883" y="2528461"/>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0" name="Hexagon 59">
                <a:extLst>
                  <a:ext uri="{FF2B5EF4-FFF2-40B4-BE49-F238E27FC236}">
                    <a16:creationId xmlns:a16="http://schemas.microsoft.com/office/drawing/2014/main" id="{692A1FD4-3F1C-DFA2-A98B-FA6A8EA08FB9}"/>
                  </a:ext>
                </a:extLst>
              </p:cNvPr>
              <p:cNvSpPr>
                <a:spLocks noChangeAspect="1"/>
              </p:cNvSpPr>
              <p:nvPr/>
            </p:nvSpPr>
            <p:spPr>
              <a:xfrm>
                <a:off x="2121883" y="2842887"/>
                <a:ext cx="389193" cy="314426"/>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1" name="Hexagon 60">
                <a:extLst>
                  <a:ext uri="{FF2B5EF4-FFF2-40B4-BE49-F238E27FC236}">
                    <a16:creationId xmlns:a16="http://schemas.microsoft.com/office/drawing/2014/main" id="{74EE7305-CF45-6C2C-945F-795C93144572}"/>
                  </a:ext>
                </a:extLst>
              </p:cNvPr>
              <p:cNvSpPr>
                <a:spLocks noChangeAspect="1"/>
              </p:cNvSpPr>
              <p:nvPr/>
            </p:nvSpPr>
            <p:spPr>
              <a:xfrm>
                <a:off x="2121883" y="2214035"/>
                <a:ext cx="389193" cy="314426"/>
              </a:xfrm>
              <a:prstGeom prst="hexagon">
                <a:avLst/>
              </a:prstGeom>
              <a:solidFill>
                <a:srgbClr val="FFA3A3"/>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solidFill>
                    <a:srgbClr val="FFB7B7"/>
                  </a:solidFill>
                  <a:latin typeface="Times New Roman" panose="02020603050405020304" pitchFamily="18" charset="0"/>
                  <a:cs typeface="Times New Roman" panose="02020603050405020304" pitchFamily="18" charset="0"/>
                </a:endParaRPr>
              </a:p>
            </p:txBody>
          </p:sp>
        </p:grpSp>
        <p:sp>
          <p:nvSpPr>
            <p:cNvPr id="46" name="TextBox 45">
              <a:extLst>
                <a:ext uri="{FF2B5EF4-FFF2-40B4-BE49-F238E27FC236}">
                  <a16:creationId xmlns:a16="http://schemas.microsoft.com/office/drawing/2014/main" id="{25A402BD-2A2C-49E0-EA68-86758FC65D28}"/>
                </a:ext>
              </a:extLst>
            </p:cNvPr>
            <p:cNvSpPr txBox="1"/>
            <p:nvPr/>
          </p:nvSpPr>
          <p:spPr>
            <a:xfrm>
              <a:off x="1517294" y="2994861"/>
              <a:ext cx="341757"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20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E47704E6-1CF0-A4E7-9095-1DB838D83B37}"/>
                </a:ext>
              </a:extLst>
            </p:cNvPr>
            <p:cNvSpPr txBox="1"/>
            <p:nvPr/>
          </p:nvSpPr>
          <p:spPr>
            <a:xfrm>
              <a:off x="1208881" y="3125386"/>
              <a:ext cx="463476"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25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4B14CA59-FEC8-7EA4-74DF-BC752629C0EF}"/>
                </a:ext>
              </a:extLst>
            </p:cNvPr>
            <p:cNvSpPr txBox="1"/>
            <p:nvPr/>
          </p:nvSpPr>
          <p:spPr>
            <a:xfrm>
              <a:off x="1520388" y="3244245"/>
              <a:ext cx="341757"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25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1F03C8BE-2FCD-7BF1-8BF5-C0E935F7659A}"/>
                </a:ext>
              </a:extLst>
            </p:cNvPr>
            <p:cNvSpPr txBox="1"/>
            <p:nvPr/>
          </p:nvSpPr>
          <p:spPr>
            <a:xfrm>
              <a:off x="1250951" y="3382302"/>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10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46726A36-E41D-11CE-B2E3-58BD26FCDB15}"/>
                </a:ext>
              </a:extLst>
            </p:cNvPr>
            <p:cNvSpPr txBox="1"/>
            <p:nvPr/>
          </p:nvSpPr>
          <p:spPr>
            <a:xfrm>
              <a:off x="1286624" y="3635437"/>
              <a:ext cx="307988"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4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37054463-1607-086E-66B8-40D2C8A27AC0}"/>
                </a:ext>
              </a:extLst>
            </p:cNvPr>
            <p:cNvSpPr txBox="1"/>
            <p:nvPr/>
          </p:nvSpPr>
          <p:spPr>
            <a:xfrm>
              <a:off x="1524651" y="3500781"/>
              <a:ext cx="321193"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10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37B2C034-042B-81C1-6067-BF9B24999C00}"/>
                </a:ext>
              </a:extLst>
            </p:cNvPr>
            <p:cNvSpPr txBox="1"/>
            <p:nvPr/>
          </p:nvSpPr>
          <p:spPr>
            <a:xfrm>
              <a:off x="1010186" y="3496517"/>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4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565D88F7-F1ED-8D6C-84B1-664E328E2420}"/>
                </a:ext>
              </a:extLst>
            </p:cNvPr>
            <p:cNvSpPr txBox="1"/>
            <p:nvPr/>
          </p:nvSpPr>
          <p:spPr>
            <a:xfrm>
              <a:off x="1007505" y="3244586"/>
              <a:ext cx="379335" cy="184666"/>
            </a:xfrm>
            <a:prstGeom prst="rect">
              <a:avLst/>
            </a:prstGeom>
            <a:noFill/>
          </p:spPr>
          <p:txBody>
            <a:bodyPr wrap="square" rtlCol="0">
              <a:spAutoFit/>
            </a:bodyPr>
            <a:lstStyle/>
            <a:p>
              <a:pPr algn="ctr"/>
              <a:r>
                <a:rPr lang="es-ES" sz="600" dirty="0">
                  <a:solidFill>
                    <a:schemeClr val="tx1">
                      <a:lumMod val="50000"/>
                      <a:lumOff val="50000"/>
                    </a:schemeClr>
                  </a:solidFill>
                  <a:latin typeface="Times New Roman" panose="02020603050405020304" pitchFamily="18" charset="0"/>
                  <a:cs typeface="Times New Roman" panose="02020603050405020304" pitchFamily="18" charset="0"/>
                </a:rPr>
                <a:t>10 </a:t>
              </a:r>
              <a:r>
                <a:rPr lang="es-ES" sz="300"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D568C60-5747-BEF6-7233-9E6F34B07079}"/>
                  </a:ext>
                </a:extLst>
              </p:cNvPr>
              <p:cNvSpPr txBox="1"/>
              <p:nvPr/>
            </p:nvSpPr>
            <p:spPr>
              <a:xfrm>
                <a:off x="226944" y="934581"/>
                <a:ext cx="1078437" cy="169277"/>
              </a:xfrm>
              <a:prstGeom prst="rect">
                <a:avLst/>
              </a:prstGeom>
              <a:noFill/>
            </p:spPr>
            <p:txBody>
              <a:bodyPr wrap="none" lIns="0" tIns="0" rIns="0" bIns="0" rtlCol="0">
                <a:spAutoFit/>
              </a:bodyPr>
              <a:lstStyle/>
              <a:p>
                <a14:m>
                  <m:oMath xmlns:m="http://schemas.openxmlformats.org/officeDocument/2006/math">
                    <m:sSub>
                      <m:sSubPr>
                        <m:ctrlPr>
                          <a:rPr lang="es-ES" sz="1100" b="0" i="1" smtClean="0">
                            <a:latin typeface="Cambria Math" panose="02040503050406030204" pitchFamily="18" charset="0"/>
                          </a:rPr>
                        </m:ctrlPr>
                      </m:sSubPr>
                      <m:e>
                        <m:r>
                          <a:rPr lang="es-ES" sz="1100" b="0" i="1" smtClean="0">
                            <a:latin typeface="Cambria Math" panose="02040503050406030204" pitchFamily="18" charset="0"/>
                          </a:rPr>
                          <m:t>𝑌</m:t>
                        </m:r>
                      </m:e>
                      <m:sub>
                        <m:r>
                          <a:rPr lang="es-ES" sz="1100" b="0" i="1" smtClean="0">
                            <a:latin typeface="Cambria Math" panose="02040503050406030204" pitchFamily="18" charset="0"/>
                          </a:rPr>
                          <m:t>𝑖</m:t>
                        </m:r>
                      </m:sub>
                    </m:sSub>
                    <m:r>
                      <a:rPr lang="es-ES" sz="1100" b="0" i="1" smtClean="0">
                        <a:latin typeface="Cambria Math" panose="02040503050406030204" pitchFamily="18" charset="0"/>
                      </a:rPr>
                      <m:t>=</m:t>
                    </m:r>
                    <m:r>
                      <m:rPr>
                        <m:sty m:val="p"/>
                      </m:rPr>
                      <a:rPr lang="es-ES" sz="1100" b="0" i="0" smtClean="0">
                        <a:latin typeface="Cambria Math" panose="02040503050406030204" pitchFamily="18" charset="0"/>
                      </a:rPr>
                      <m:t>Pr</m:t>
                    </m:r>
                    <m:r>
                      <a:rPr lang="es-ES" sz="1100" b="0" i="1" smtClean="0">
                        <a:latin typeface="Cambria Math" panose="02040503050406030204" pitchFamily="18" charset="0"/>
                      </a:rPr>
                      <m:t>⁡(</m:t>
                    </m:r>
                    <m:r>
                      <a:rPr lang="es-ES" sz="1100" b="0" i="1" smtClean="0">
                        <a:latin typeface="Cambria Math" panose="02040503050406030204" pitchFamily="18" charset="0"/>
                      </a:rPr>
                      <m:t>𝐼</m:t>
                    </m:r>
                    <m:sSub>
                      <m:sSubPr>
                        <m:ctrlPr>
                          <a:rPr lang="es-ES" sz="1100" b="0" i="1" smtClean="0">
                            <a:latin typeface="Cambria Math" panose="02040503050406030204" pitchFamily="18" charset="0"/>
                          </a:rPr>
                        </m:ctrlPr>
                      </m:sSubPr>
                      <m:e>
                        <m:r>
                          <a:rPr lang="es-ES" sz="1100" b="0" i="1" smtClean="0">
                            <a:latin typeface="Cambria Math" panose="02040503050406030204" pitchFamily="18" charset="0"/>
                          </a:rPr>
                          <m:t>𝑂</m:t>
                        </m:r>
                      </m:e>
                      <m:sub>
                        <m:r>
                          <a:rPr lang="es-ES" sz="1100" b="0" i="1" smtClean="0">
                            <a:latin typeface="Cambria Math" panose="02040503050406030204" pitchFamily="18" charset="0"/>
                          </a:rPr>
                          <m:t>𝐼</m:t>
                        </m:r>
                      </m:sub>
                    </m:sSub>
                    <m:r>
                      <a:rPr lang="es-ES" sz="1100" b="0" i="1" smtClean="0">
                        <a:latin typeface="Cambria Math" panose="02040503050406030204" pitchFamily="18" charset="0"/>
                      </a:rPr>
                      <m:t>=1)</m:t>
                    </m:r>
                  </m:oMath>
                </a14:m>
                <a:r>
                  <a:rPr lang="en-US" sz="1100" dirty="0"/>
                  <a:t>*</a:t>
                </a:r>
              </a:p>
            </p:txBody>
          </p:sp>
        </mc:Choice>
        <mc:Fallback xmlns="">
          <p:sp>
            <p:nvSpPr>
              <p:cNvPr id="62" name="TextBox 61">
                <a:extLst>
                  <a:ext uri="{FF2B5EF4-FFF2-40B4-BE49-F238E27FC236}">
                    <a16:creationId xmlns:a16="http://schemas.microsoft.com/office/drawing/2014/main" id="{0D568C60-5747-BEF6-7233-9E6F34B07079}"/>
                  </a:ext>
                </a:extLst>
              </p:cNvPr>
              <p:cNvSpPr txBox="1">
                <a:spLocks noRot="1" noChangeAspect="1" noMove="1" noResize="1" noEditPoints="1" noAdjustHandles="1" noChangeArrowheads="1" noChangeShapeType="1" noTextEdit="1"/>
              </p:cNvSpPr>
              <p:nvPr/>
            </p:nvSpPr>
            <p:spPr>
              <a:xfrm>
                <a:off x="226944" y="934581"/>
                <a:ext cx="1078437" cy="169277"/>
              </a:xfrm>
              <a:prstGeom prst="rect">
                <a:avLst/>
              </a:prstGeom>
              <a:blipFill>
                <a:blip r:embed="rId6"/>
                <a:stretch>
                  <a:fillRect l="-4520" t="-25000" r="-7345" b="-53571"/>
                </a:stretch>
              </a:blipFill>
            </p:spPr>
            <p:txBody>
              <a:bodyPr/>
              <a:lstStyle/>
              <a:p>
                <a:r>
                  <a:rPr lang="en-US">
                    <a:noFill/>
                  </a:rPr>
                  <a:t> </a:t>
                </a:r>
              </a:p>
            </p:txBody>
          </p:sp>
        </mc:Fallback>
      </mc:AlternateContent>
      <p:sp>
        <p:nvSpPr>
          <p:cNvPr id="64" name="Hexagon 63">
            <a:extLst>
              <a:ext uri="{FF2B5EF4-FFF2-40B4-BE49-F238E27FC236}">
                <a16:creationId xmlns:a16="http://schemas.microsoft.com/office/drawing/2014/main" id="{D4B8A403-C8F1-FF1D-40CC-D7860E6E0FD3}"/>
              </a:ext>
            </a:extLst>
          </p:cNvPr>
          <p:cNvSpPr>
            <a:spLocks noChangeAspect="1"/>
          </p:cNvSpPr>
          <p:nvPr/>
        </p:nvSpPr>
        <p:spPr>
          <a:xfrm>
            <a:off x="774560" y="2747829"/>
            <a:ext cx="143938" cy="118125"/>
          </a:xfrm>
          <a:prstGeom prst="hexagon">
            <a:avLst/>
          </a:prstGeom>
          <a:solidFill>
            <a:srgbClr val="FFA3A3"/>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solidFill>
                <a:srgbClr val="FFB7B7"/>
              </a:solidFill>
              <a:latin typeface="Times New Roman" panose="02020603050405020304" pitchFamily="18" charset="0"/>
              <a:cs typeface="Times New Roman" panose="02020603050405020304" pitchFamily="18" charset="0"/>
            </a:endParaRPr>
          </a:p>
        </p:txBody>
      </p:sp>
      <p:sp>
        <p:nvSpPr>
          <p:cNvPr id="66" name="Hexagon 65">
            <a:extLst>
              <a:ext uri="{FF2B5EF4-FFF2-40B4-BE49-F238E27FC236}">
                <a16:creationId xmlns:a16="http://schemas.microsoft.com/office/drawing/2014/main" id="{A5E27DAE-FF89-7853-7983-46BE3E0D1161}"/>
              </a:ext>
            </a:extLst>
          </p:cNvPr>
          <p:cNvSpPr>
            <a:spLocks noChangeAspect="1"/>
          </p:cNvSpPr>
          <p:nvPr/>
        </p:nvSpPr>
        <p:spPr>
          <a:xfrm>
            <a:off x="774560" y="2989184"/>
            <a:ext cx="143938" cy="118125"/>
          </a:xfrm>
          <a:prstGeom prst="hexagon">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DB2925C2-F6EC-4216-80EE-BB22AA484FEE}"/>
              </a:ext>
            </a:extLst>
          </p:cNvPr>
          <p:cNvSpPr txBox="1"/>
          <p:nvPr/>
        </p:nvSpPr>
        <p:spPr>
          <a:xfrm>
            <a:off x="912766" y="2712706"/>
            <a:ext cx="1989714" cy="200055"/>
          </a:xfrm>
          <a:prstGeom prst="rect">
            <a:avLst/>
          </a:prstGeom>
          <a:noFill/>
        </p:spPr>
        <p:txBody>
          <a:bodyPr wrap="square" rtlCol="0">
            <a:spAutoFit/>
          </a:bodyPr>
          <a:lstStyle/>
          <a:p>
            <a:r>
              <a:rPr lang="en-US" sz="700" dirty="0">
                <a:latin typeface="Times New Roman" panose="02020603050405020304" pitchFamily="18" charset="0"/>
                <a:cs typeface="Times New Roman" panose="02020603050405020304" pitchFamily="18" charset="0"/>
              </a:rPr>
              <a:t>Treated unit in time </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1</a:t>
            </a:r>
          </a:p>
        </p:txBody>
      </p:sp>
      <p:sp>
        <p:nvSpPr>
          <p:cNvPr id="68" name="TextBox 67">
            <a:extLst>
              <a:ext uri="{FF2B5EF4-FFF2-40B4-BE49-F238E27FC236}">
                <a16:creationId xmlns:a16="http://schemas.microsoft.com/office/drawing/2014/main" id="{CA38E15E-4ACE-BC55-C82E-7E9EF7EBE09E}"/>
              </a:ext>
            </a:extLst>
          </p:cNvPr>
          <p:cNvSpPr txBox="1"/>
          <p:nvPr/>
        </p:nvSpPr>
        <p:spPr>
          <a:xfrm>
            <a:off x="1304061" y="1761704"/>
            <a:ext cx="459823"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sym typeface="Wingdings" panose="05000000000000000000" pitchFamily="2" charset="2"/>
              </a:rPr>
              <a:t></a:t>
            </a:r>
            <a:endParaRPr lang="en-US" sz="14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06395F1D-D5AE-4CFA-C659-7EF14883FB72}"/>
              </a:ext>
            </a:extLst>
          </p:cNvPr>
          <p:cNvSpPr txBox="1"/>
          <p:nvPr/>
        </p:nvSpPr>
        <p:spPr>
          <a:xfrm>
            <a:off x="928554" y="2950754"/>
            <a:ext cx="1989714" cy="200055"/>
          </a:xfrm>
          <a:prstGeom prst="rect">
            <a:avLst/>
          </a:prstGeom>
          <a:noFill/>
        </p:spPr>
        <p:txBody>
          <a:bodyPr wrap="square" rtlCol="0">
            <a:spAutoFit/>
          </a:bodyPr>
          <a:lstStyle/>
          <a:p>
            <a:r>
              <a:rPr lang="en-US" sz="700" dirty="0">
                <a:latin typeface="Times New Roman" panose="02020603050405020304" pitchFamily="18" charset="0"/>
                <a:cs typeface="Times New Roman" panose="02020603050405020304" pitchFamily="18" charset="0"/>
              </a:rPr>
              <a:t>Untreated unit in time </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1</a:t>
            </a:r>
          </a:p>
        </p:txBody>
      </p:sp>
      <p:sp>
        <p:nvSpPr>
          <p:cNvPr id="71" name="Freeform: Shape 70">
            <a:extLst>
              <a:ext uri="{FF2B5EF4-FFF2-40B4-BE49-F238E27FC236}">
                <a16:creationId xmlns:a16="http://schemas.microsoft.com/office/drawing/2014/main" id="{26910CA7-E534-DE9A-859E-05571B82AEF8}"/>
              </a:ext>
            </a:extLst>
          </p:cNvPr>
          <p:cNvSpPr>
            <a:spLocks noChangeAspect="1"/>
          </p:cNvSpPr>
          <p:nvPr/>
        </p:nvSpPr>
        <p:spPr>
          <a:xfrm>
            <a:off x="750997" y="4417725"/>
            <a:ext cx="1164521" cy="1150606"/>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803F9E61-C9EA-7CD9-0453-6A78E2FFD826}"/>
              </a:ext>
            </a:extLst>
          </p:cNvPr>
          <p:cNvSpPr>
            <a:spLocks noChangeAspect="1"/>
          </p:cNvSpPr>
          <p:nvPr/>
        </p:nvSpPr>
        <p:spPr>
          <a:xfrm>
            <a:off x="945078" y="4609487"/>
            <a:ext cx="776359" cy="767082"/>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noFill/>
          <a:ln w="31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0672146-626A-B5E3-18F7-9AFCA731A0E3}"/>
              </a:ext>
            </a:extLst>
          </p:cNvPr>
          <p:cNvSpPr>
            <a:spLocks noChangeAspect="1"/>
          </p:cNvSpPr>
          <p:nvPr/>
        </p:nvSpPr>
        <p:spPr>
          <a:xfrm>
            <a:off x="1110279" y="4772715"/>
            <a:ext cx="445956" cy="440627"/>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solidFill>
            <a:srgbClr val="FFA3A3"/>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E622533-C2F7-E646-199F-F6D12CFEC244}"/>
              </a:ext>
            </a:extLst>
          </p:cNvPr>
          <p:cNvSpPr txBox="1"/>
          <p:nvPr/>
        </p:nvSpPr>
        <p:spPr>
          <a:xfrm>
            <a:off x="93604" y="3504328"/>
            <a:ext cx="21101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II. Continuous approach</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B78B82A-98EA-2F7E-916C-24BBE7470364}"/>
                  </a:ext>
                </a:extLst>
              </p:cNvPr>
              <p:cNvSpPr txBox="1"/>
              <p:nvPr/>
            </p:nvSpPr>
            <p:spPr>
              <a:xfrm>
                <a:off x="251250" y="3846365"/>
                <a:ext cx="159607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100" b="0" i="1" smtClean="0">
                              <a:latin typeface="Cambria Math" panose="02040503050406030204" pitchFamily="18" charset="0"/>
                            </a:rPr>
                          </m:ctrlPr>
                        </m:sSubPr>
                        <m:e>
                          <m:r>
                            <a:rPr lang="es-ES" sz="1100" b="0" i="1" smtClean="0">
                              <a:latin typeface="Cambria Math" panose="02040503050406030204" pitchFamily="18" charset="0"/>
                            </a:rPr>
                            <m:t>𝑌</m:t>
                          </m:r>
                        </m:e>
                        <m:sub>
                          <m:r>
                            <a:rPr lang="es-ES" sz="1100" b="0" i="1" smtClean="0">
                              <a:latin typeface="Cambria Math" panose="02040503050406030204" pitchFamily="18" charset="0"/>
                            </a:rPr>
                            <m:t>𝑖</m:t>
                          </m:r>
                        </m:sub>
                      </m:sSub>
                      <m:r>
                        <a:rPr lang="es-ES" sz="1100" b="0" i="1" smtClean="0">
                          <a:latin typeface="Cambria Math" panose="02040503050406030204" pitchFamily="18" charset="0"/>
                        </a:rPr>
                        <m:t>=</m:t>
                      </m:r>
                      <m:r>
                        <a:rPr lang="es-ES" sz="1100" b="0" i="1" smtClean="0">
                          <a:latin typeface="Cambria Math" panose="02040503050406030204" pitchFamily="18" charset="0"/>
                        </a:rPr>
                        <m:t>𝑅𝑒𝑙𝑎𝑡𝑖𝑣𝑒</m:t>
                      </m:r>
                      <m:r>
                        <a:rPr lang="es-ES" sz="1100" b="0" i="1" smtClean="0">
                          <a:latin typeface="Cambria Math" panose="02040503050406030204" pitchFamily="18" charset="0"/>
                        </a:rPr>
                        <m:t> </m:t>
                      </m:r>
                      <m:r>
                        <a:rPr lang="es-ES" sz="1100" b="0" i="1" smtClean="0">
                          <a:latin typeface="Cambria Math" panose="02040503050406030204" pitchFamily="18" charset="0"/>
                        </a:rPr>
                        <m:t>𝐼𝑂</m:t>
                      </m:r>
                      <m:r>
                        <a:rPr lang="es-ES" sz="1100" b="0" i="1" smtClean="0">
                          <a:latin typeface="Cambria Math" panose="02040503050406030204" pitchFamily="18" charset="0"/>
                        </a:rPr>
                        <m:t> </m:t>
                      </m:r>
                      <m:r>
                        <a:rPr lang="es-ES" sz="1100" b="0" i="1" smtClean="0">
                          <a:latin typeface="Cambria Math" panose="02040503050406030204" pitchFamily="18" charset="0"/>
                        </a:rPr>
                        <m:t>𝑑𝑒𝑛𝑠𝑖𝑡</m:t>
                      </m:r>
                      <m:sSub>
                        <m:sSubPr>
                          <m:ctrlPr>
                            <a:rPr lang="es-ES" sz="1100" b="0" i="1" smtClean="0">
                              <a:latin typeface="Cambria Math" panose="02040503050406030204" pitchFamily="18" charset="0"/>
                            </a:rPr>
                          </m:ctrlPr>
                        </m:sSubPr>
                        <m:e>
                          <m:r>
                            <a:rPr lang="es-ES" sz="1100" b="0" i="1" smtClean="0">
                              <a:latin typeface="Cambria Math" panose="02040503050406030204" pitchFamily="18" charset="0"/>
                            </a:rPr>
                            <m:t>𝑦</m:t>
                          </m:r>
                        </m:e>
                        <m:sub>
                          <m:r>
                            <a:rPr lang="es-ES" sz="1100" b="0" i="1" smtClean="0">
                              <a:latin typeface="Cambria Math" panose="02040503050406030204" pitchFamily="18" charset="0"/>
                            </a:rPr>
                            <m:t>𝑖</m:t>
                          </m:r>
                        </m:sub>
                      </m:sSub>
                    </m:oMath>
                  </m:oMathPara>
                </a14:m>
                <a:endParaRPr lang="en-US" sz="1100" dirty="0"/>
              </a:p>
            </p:txBody>
          </p:sp>
        </mc:Choice>
        <mc:Fallback xmlns="">
          <p:sp>
            <p:nvSpPr>
              <p:cNvPr id="78" name="TextBox 77">
                <a:extLst>
                  <a:ext uri="{FF2B5EF4-FFF2-40B4-BE49-F238E27FC236}">
                    <a16:creationId xmlns:a16="http://schemas.microsoft.com/office/drawing/2014/main" id="{8B78B82A-98EA-2F7E-916C-24BBE7470364}"/>
                  </a:ext>
                </a:extLst>
              </p:cNvPr>
              <p:cNvSpPr txBox="1">
                <a:spLocks noRot="1" noChangeAspect="1" noMove="1" noResize="1" noEditPoints="1" noAdjustHandles="1" noChangeArrowheads="1" noChangeShapeType="1" noTextEdit="1"/>
              </p:cNvSpPr>
              <p:nvPr/>
            </p:nvSpPr>
            <p:spPr>
              <a:xfrm>
                <a:off x="251250" y="3846365"/>
                <a:ext cx="1596078" cy="169277"/>
              </a:xfrm>
              <a:prstGeom prst="rect">
                <a:avLst/>
              </a:prstGeom>
              <a:blipFill>
                <a:blip r:embed="rId7"/>
                <a:stretch>
                  <a:fillRect l="-1527" r="-382" b="-25000"/>
                </a:stretch>
              </a:blipFill>
            </p:spPr>
            <p:txBody>
              <a:bodyPr/>
              <a:lstStyle/>
              <a:p>
                <a:r>
                  <a:rPr lang="en-US">
                    <a:noFill/>
                  </a:rPr>
                  <a:t> </a:t>
                </a:r>
              </a:p>
            </p:txBody>
          </p:sp>
        </mc:Fallback>
      </mc:AlternateContent>
      <p:sp>
        <p:nvSpPr>
          <p:cNvPr id="79" name="Freeform: Shape 78">
            <a:extLst>
              <a:ext uri="{FF2B5EF4-FFF2-40B4-BE49-F238E27FC236}">
                <a16:creationId xmlns:a16="http://schemas.microsoft.com/office/drawing/2014/main" id="{C11F6187-AAFA-EDB9-2E5C-30F10BC9D1E5}"/>
              </a:ext>
            </a:extLst>
          </p:cNvPr>
          <p:cNvSpPr>
            <a:spLocks noChangeAspect="1"/>
          </p:cNvSpPr>
          <p:nvPr/>
        </p:nvSpPr>
        <p:spPr>
          <a:xfrm>
            <a:off x="435902" y="6116331"/>
            <a:ext cx="140600" cy="13892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noFill/>
          <a:ln w="63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D33CE8CB-B323-E2BF-FC69-9631A3CF5E89}"/>
              </a:ext>
            </a:extLst>
          </p:cNvPr>
          <p:cNvSpPr>
            <a:spLocks noChangeAspect="1"/>
          </p:cNvSpPr>
          <p:nvPr/>
        </p:nvSpPr>
        <p:spPr>
          <a:xfrm>
            <a:off x="437890" y="5847103"/>
            <a:ext cx="140600" cy="13892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solidFill>
            <a:srgbClr val="FFA3A3"/>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82BE4B4-9BD5-EC6A-7EC2-737881210F90}"/>
              </a:ext>
            </a:extLst>
          </p:cNvPr>
          <p:cNvSpPr txBox="1"/>
          <p:nvPr/>
        </p:nvSpPr>
        <p:spPr>
          <a:xfrm>
            <a:off x="585391" y="5837505"/>
            <a:ext cx="1989714" cy="200055"/>
          </a:xfrm>
          <a:prstGeom prst="rect">
            <a:avLst/>
          </a:prstGeom>
          <a:noFill/>
        </p:spPr>
        <p:txBody>
          <a:bodyPr wrap="square" rtlCol="0">
            <a:spAutoFit/>
          </a:bodyPr>
          <a:lstStyle/>
          <a:p>
            <a:r>
              <a:rPr lang="en-US" sz="700" dirty="0">
                <a:latin typeface="Times New Roman" panose="02020603050405020304" pitchFamily="18" charset="0"/>
                <a:cs typeface="Times New Roman" panose="02020603050405020304" pitchFamily="18" charset="0"/>
              </a:rPr>
              <a:t>Treated area (</a:t>
            </a:r>
            <a:r>
              <a:rPr lang="en-US" sz="700" i="1" dirty="0">
                <a:latin typeface="Times New Roman" panose="02020603050405020304" pitchFamily="18" charset="0"/>
                <a:cs typeface="Times New Roman" panose="02020603050405020304" pitchFamily="18" charset="0"/>
              </a:rPr>
              <a:t>legalization polygon</a:t>
            </a:r>
            <a:r>
              <a:rPr lang="en-US" sz="700" dirty="0">
                <a:latin typeface="Times New Roman" panose="02020603050405020304" pitchFamily="18" charset="0"/>
                <a:cs typeface="Times New Roman" panose="02020603050405020304" pitchFamily="18" charset="0"/>
              </a:rPr>
              <a:t>) in time </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1</a:t>
            </a:r>
          </a:p>
        </p:txBody>
      </p:sp>
      <p:sp>
        <p:nvSpPr>
          <p:cNvPr id="84" name="TextBox 83">
            <a:extLst>
              <a:ext uri="{FF2B5EF4-FFF2-40B4-BE49-F238E27FC236}">
                <a16:creationId xmlns:a16="http://schemas.microsoft.com/office/drawing/2014/main" id="{9AA04C19-F180-0F73-CE54-3FF0B519B2FF}"/>
              </a:ext>
            </a:extLst>
          </p:cNvPr>
          <p:cNvSpPr txBox="1"/>
          <p:nvPr/>
        </p:nvSpPr>
        <p:spPr>
          <a:xfrm>
            <a:off x="601178" y="6075553"/>
            <a:ext cx="2219237" cy="200055"/>
          </a:xfrm>
          <a:prstGeom prst="rect">
            <a:avLst/>
          </a:prstGeom>
          <a:noFill/>
        </p:spPr>
        <p:txBody>
          <a:bodyPr wrap="square" rtlCol="0">
            <a:spAutoFit/>
          </a:bodyPr>
          <a:lstStyle/>
          <a:p>
            <a:r>
              <a:rPr lang="en-US" sz="700" dirty="0">
                <a:latin typeface="Times New Roman" panose="02020603050405020304" pitchFamily="18" charset="0"/>
                <a:cs typeface="Times New Roman" panose="02020603050405020304" pitchFamily="18" charset="0"/>
              </a:rPr>
              <a:t>Untreated area (</a:t>
            </a:r>
            <a:r>
              <a:rPr lang="en-US" sz="700" i="1" dirty="0">
                <a:latin typeface="Times New Roman" panose="02020603050405020304" pitchFamily="18" charset="0"/>
                <a:cs typeface="Times New Roman" panose="02020603050405020304" pitchFamily="18" charset="0"/>
              </a:rPr>
              <a:t>buffer at ‘D’ distance</a:t>
            </a:r>
            <a:r>
              <a:rPr lang="en-US" sz="700" dirty="0">
                <a:latin typeface="Times New Roman" panose="02020603050405020304" pitchFamily="18" charset="0"/>
                <a:cs typeface="Times New Roman" panose="02020603050405020304" pitchFamily="18" charset="0"/>
              </a:rPr>
              <a:t>) in time </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a:t>
            </a:r>
            <a:r>
              <a:rPr lang="en-US" sz="700" i="1"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1</a:t>
            </a:r>
          </a:p>
        </p:txBody>
      </p:sp>
      <p:sp>
        <p:nvSpPr>
          <p:cNvPr id="89" name="TextBox 88">
            <a:extLst>
              <a:ext uri="{FF2B5EF4-FFF2-40B4-BE49-F238E27FC236}">
                <a16:creationId xmlns:a16="http://schemas.microsoft.com/office/drawing/2014/main" id="{AD503CE2-9A65-9C52-E40A-FB1C42FA4947}"/>
              </a:ext>
            </a:extLst>
          </p:cNvPr>
          <p:cNvSpPr txBox="1"/>
          <p:nvPr/>
        </p:nvSpPr>
        <p:spPr>
          <a:xfrm>
            <a:off x="3813257" y="928955"/>
            <a:ext cx="2385393" cy="1892826"/>
          </a:xfrm>
          <a:prstGeom prst="rect">
            <a:avLst/>
          </a:prstGeom>
          <a:noFill/>
        </p:spPr>
        <p:txBody>
          <a:bodyPr wrap="square" rtlCol="0">
            <a:spAutoFit/>
          </a:bodyPr>
          <a:lstStyle/>
          <a:p>
            <a:pPr marL="228600" indent="-228600">
              <a:buFont typeface="+mj-lt"/>
              <a:buAutoNum type="arabicPeriod"/>
            </a:pPr>
            <a:r>
              <a:rPr lang="en-US" sz="900" dirty="0">
                <a:latin typeface="Times New Roman" panose="02020603050405020304" pitchFamily="18" charset="0"/>
                <a:cs typeface="Times New Roman" panose="02020603050405020304" pitchFamily="18" charset="0"/>
              </a:rPr>
              <a:t>Unit of analysis is a standardized gomphacil unit.</a:t>
            </a:r>
          </a:p>
          <a:p>
            <a:pPr marL="228600" indent="-228600">
              <a:buFont typeface="+mj-lt"/>
              <a:buAutoNum type="arabicPeriod"/>
            </a:pPr>
            <a:endParaRPr lang="en-US" sz="9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900" dirty="0">
                <a:latin typeface="Times New Roman" panose="02020603050405020304" pitchFamily="18" charset="0"/>
                <a:cs typeface="Times New Roman" panose="02020603050405020304" pitchFamily="18" charset="0"/>
              </a:rPr>
              <a:t>Treatment and controls are defined by intersection between hexagons centroids and legalization polygons</a:t>
            </a:r>
          </a:p>
          <a:p>
            <a:pPr marL="228600" indent="-228600">
              <a:buFont typeface="+mj-lt"/>
              <a:buAutoNum type="arabicPeriod"/>
            </a:pPr>
            <a:endParaRPr lang="en-US" sz="9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900" dirty="0">
                <a:latin typeface="Times New Roman" panose="02020603050405020304" pitchFamily="18" charset="0"/>
                <a:cs typeface="Times New Roman" panose="02020603050405020304" pitchFamily="18" charset="0"/>
              </a:rPr>
              <a:t>Probability of each period is either binary, or define by a probabilistic value form a supervise classification model per year</a:t>
            </a:r>
          </a:p>
          <a:p>
            <a:pPr marL="228600" indent="-228600" algn="just">
              <a:buFont typeface="+mj-lt"/>
              <a:buAutoNum type="arabicPeriod"/>
            </a:pPr>
            <a:endParaRPr lang="en-US" sz="9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900" i="1" dirty="0">
                <a:latin typeface="Times New Roman" panose="02020603050405020304" pitchFamily="18" charset="0"/>
                <a:cs typeface="Times New Roman" panose="02020603050405020304" pitchFamily="18" charset="0"/>
              </a:rPr>
              <a:t>Exposure level</a:t>
            </a:r>
            <a:r>
              <a:rPr lang="en-US" sz="900" dirty="0">
                <a:latin typeface="Times New Roman" panose="02020603050405020304" pitchFamily="18" charset="0"/>
                <a:cs typeface="Times New Roman" panose="02020603050405020304" pitchFamily="18" charset="0"/>
              </a:rPr>
              <a:t> are defined by contiguity and distance between centroids.</a:t>
            </a:r>
          </a:p>
        </p:txBody>
      </p:sp>
      <p:sp>
        <p:nvSpPr>
          <p:cNvPr id="92" name="TextBox 91">
            <a:extLst>
              <a:ext uri="{FF2B5EF4-FFF2-40B4-BE49-F238E27FC236}">
                <a16:creationId xmlns:a16="http://schemas.microsoft.com/office/drawing/2014/main" id="{96475CD1-487F-0C48-E862-4196ECEF819B}"/>
              </a:ext>
            </a:extLst>
          </p:cNvPr>
          <p:cNvSpPr txBox="1"/>
          <p:nvPr/>
        </p:nvSpPr>
        <p:spPr>
          <a:xfrm>
            <a:off x="3759200" y="3914091"/>
            <a:ext cx="2385393" cy="1338828"/>
          </a:xfrm>
          <a:prstGeom prst="rect">
            <a:avLst/>
          </a:prstGeom>
          <a:noFill/>
        </p:spPr>
        <p:txBody>
          <a:bodyPr wrap="square" rtlCol="0">
            <a:spAutoFit/>
          </a:bodyPr>
          <a:lstStyle/>
          <a:p>
            <a:pPr marL="228600" indent="-228600">
              <a:buFont typeface="+mj-lt"/>
              <a:buAutoNum type="arabicPeriod"/>
            </a:pPr>
            <a:r>
              <a:rPr lang="en-US" sz="900" dirty="0">
                <a:latin typeface="Times New Roman" panose="02020603050405020304" pitchFamily="18" charset="0"/>
                <a:cs typeface="Times New Roman" panose="02020603050405020304" pitchFamily="18" charset="0"/>
              </a:rPr>
              <a:t>Unit of analysis is the legalization polygon and its predefined buffers.</a:t>
            </a:r>
          </a:p>
          <a:p>
            <a:pPr marL="228600" indent="-228600">
              <a:buFont typeface="+mj-lt"/>
              <a:buAutoNum type="arabicPeriod"/>
            </a:pPr>
            <a:endParaRPr lang="en-US" sz="9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900" dirty="0">
                <a:latin typeface="Times New Roman" panose="02020603050405020304" pitchFamily="18" charset="0"/>
                <a:cs typeface="Times New Roman" panose="02020603050405020304" pitchFamily="18" charset="0"/>
              </a:rPr>
              <a:t>The outcome variable is either the number of informal </a:t>
            </a:r>
            <a:r>
              <a:rPr lang="en-US" sz="900" dirty="0" err="1">
                <a:latin typeface="Times New Roman" panose="02020603050405020304" pitchFamily="18" charset="0"/>
                <a:cs typeface="Times New Roman" panose="02020603050405020304" pitchFamily="18" charset="0"/>
              </a:rPr>
              <a:t>ocupations</a:t>
            </a:r>
            <a:r>
              <a:rPr lang="en-US" sz="900" dirty="0">
                <a:latin typeface="Times New Roman" panose="02020603050405020304" pitchFamily="18" charset="0"/>
                <a:cs typeface="Times New Roman" panose="02020603050405020304" pitchFamily="18" charset="0"/>
              </a:rPr>
              <a:t> (</a:t>
            </a:r>
            <a:r>
              <a:rPr lang="en-US" sz="900" i="1" dirty="0">
                <a:latin typeface="Times New Roman" panose="02020603050405020304" pitchFamily="18" charset="0"/>
                <a:cs typeface="Times New Roman" panose="02020603050405020304" pitchFamily="18" charset="0"/>
              </a:rPr>
              <a:t>IO</a:t>
            </a:r>
            <a:r>
              <a:rPr lang="en-US" sz="900" dirty="0">
                <a:latin typeface="Times New Roman" panose="02020603050405020304" pitchFamily="18" charset="0"/>
                <a:cs typeface="Times New Roman" panose="02020603050405020304" pitchFamily="18" charset="0"/>
              </a:rPr>
              <a:t>) or the relative density (</a:t>
            </a:r>
            <a:r>
              <a:rPr lang="en-US" sz="900" dirty="0" err="1">
                <a:latin typeface="Times New Roman" panose="02020603050405020304" pitchFamily="18" charset="0"/>
                <a:cs typeface="Times New Roman" panose="02020603050405020304" pitchFamily="18" charset="0"/>
              </a:rPr>
              <a:t>IO</a:t>
            </a:r>
            <a:r>
              <a:rPr lang="en-US" sz="900" i="1" baseline="-25000" dirty="0" err="1">
                <a:latin typeface="Times New Roman" panose="02020603050405020304" pitchFamily="18" charset="0"/>
                <a:cs typeface="Times New Roman" panose="02020603050405020304" pitchFamily="18" charset="0"/>
              </a:rPr>
              <a:t>i</a:t>
            </a:r>
            <a:r>
              <a:rPr lang="en-US" sz="900" dirty="0">
                <a:latin typeface="Times New Roman" panose="02020603050405020304" pitchFamily="18" charset="0"/>
                <a:cs typeface="Times New Roman" panose="02020603050405020304" pitchFamily="18" charset="0"/>
              </a:rPr>
              <a:t>/</a:t>
            </a:r>
            <a:r>
              <a:rPr lang="en-US" sz="900" dirty="0" err="1">
                <a:latin typeface="Times New Roman" panose="02020603050405020304" pitchFamily="18" charset="0"/>
                <a:cs typeface="Times New Roman" panose="02020603050405020304" pitchFamily="18" charset="0"/>
              </a:rPr>
              <a:t>area</a:t>
            </a:r>
            <a:r>
              <a:rPr lang="en-US" sz="900" i="1" baseline="-25000" dirty="0" err="1">
                <a:latin typeface="Times New Roman" panose="02020603050405020304" pitchFamily="18" charset="0"/>
                <a:cs typeface="Times New Roman" panose="02020603050405020304" pitchFamily="18" charset="0"/>
              </a:rPr>
              <a:t>i</a:t>
            </a:r>
            <a:r>
              <a:rPr lang="en-US" sz="900" dirty="0">
                <a:latin typeface="Times New Roman" panose="02020603050405020304" pitchFamily="18" charset="0"/>
                <a:cs typeface="Times New Roman" panose="02020603050405020304" pitchFamily="18" charset="0"/>
              </a:rPr>
              <a:t>)</a:t>
            </a:r>
          </a:p>
          <a:p>
            <a:pPr marL="228600" indent="-228600">
              <a:buFont typeface="+mj-lt"/>
              <a:buAutoNum type="arabicPeriod"/>
            </a:pPr>
            <a:endParaRPr lang="en-US" sz="9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900" i="1" dirty="0">
                <a:latin typeface="Times New Roman" panose="02020603050405020304" pitchFamily="18" charset="0"/>
                <a:cs typeface="Times New Roman" panose="02020603050405020304" pitchFamily="18" charset="0"/>
              </a:rPr>
              <a:t>Exposure level</a:t>
            </a:r>
            <a:r>
              <a:rPr lang="en-US" sz="900" dirty="0">
                <a:latin typeface="Times New Roman" panose="02020603050405020304" pitchFamily="18" charset="0"/>
                <a:cs typeface="Times New Roman" panose="02020603050405020304" pitchFamily="18" charset="0"/>
              </a:rPr>
              <a:t> are categorically defined by each buffer</a:t>
            </a:r>
          </a:p>
        </p:txBody>
      </p:sp>
      <p:sp>
        <p:nvSpPr>
          <p:cNvPr id="93" name="Right Brace 92">
            <a:extLst>
              <a:ext uri="{FF2B5EF4-FFF2-40B4-BE49-F238E27FC236}">
                <a16:creationId xmlns:a16="http://schemas.microsoft.com/office/drawing/2014/main" id="{96754697-DB49-E3E4-1F3B-D2E8455200A7}"/>
              </a:ext>
            </a:extLst>
          </p:cNvPr>
          <p:cNvSpPr/>
          <p:nvPr/>
        </p:nvSpPr>
        <p:spPr>
          <a:xfrm>
            <a:off x="6608119" y="1684560"/>
            <a:ext cx="464307" cy="2609247"/>
          </a:xfrm>
          <a:prstGeom prst="rightBrace">
            <a:avLst>
              <a:gd name="adj1" fmla="val 39056"/>
              <a:gd name="adj2" fmla="val 4672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C331F1A-EDDF-DDF4-CC31-325903FC0D6B}"/>
                  </a:ext>
                </a:extLst>
              </p:cNvPr>
              <p:cNvSpPr txBox="1"/>
              <p:nvPr/>
            </p:nvSpPr>
            <p:spPr>
              <a:xfrm>
                <a:off x="7481895" y="3217432"/>
                <a:ext cx="4416237" cy="195213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s-ES" sz="105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𝐺</m:t>
                        </m:r>
                      </m:e>
                      <m:sub>
                        <m:r>
                          <a:rPr lang="es-ES" sz="1050" b="0" i="1" smtClean="0">
                            <a:latin typeface="Cambria Math" panose="02040503050406030204" pitchFamily="18" charset="0"/>
                          </a:rPr>
                          <m:t>𝑔𝑡</m:t>
                        </m:r>
                      </m:sub>
                    </m:sSub>
                  </m:oMath>
                </a14:m>
                <a:r>
                  <a:rPr lang="en-US" sz="1050" dirty="0">
                    <a:latin typeface="Times New Roman" panose="02020603050405020304" pitchFamily="18" charset="0"/>
                    <a:cs typeface="Times New Roman" panose="02020603050405020304" pitchFamily="18" charset="0"/>
                  </a:rPr>
                  <a:t>” is a cohort defined by the treatment time (or pretreatment time) as defined by Callaway and Sant’ Anna 2021.</a:t>
                </a: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 is a pos-treatment dummy</a:t>
                </a: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s-ES" sz="105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𝐷</m:t>
                        </m:r>
                      </m:e>
                      <m:sub>
                        <m:r>
                          <a:rPr lang="es-ES" sz="1050" b="0" i="1" smtClean="0">
                            <a:latin typeface="Cambria Math" panose="02040503050406030204" pitchFamily="18" charset="0"/>
                          </a:rPr>
                          <m:t>𝑘</m:t>
                        </m:r>
                      </m:sub>
                    </m:sSub>
                  </m:oMath>
                </a14:m>
                <a:r>
                  <a:rPr lang="en-US" sz="1050" dirty="0">
                    <a:latin typeface="Times New Roman" panose="02020603050405020304" pitchFamily="18" charset="0"/>
                    <a:cs typeface="Times New Roman" panose="02020603050405020304" pitchFamily="18" charset="0"/>
                  </a:rPr>
                  <a:t>” is a cohort defined by </a:t>
                </a:r>
                <a:r>
                  <a:rPr lang="en-US" sz="1050" i="1" dirty="0">
                    <a:latin typeface="Times New Roman" panose="02020603050405020304" pitchFamily="18" charset="0"/>
                    <a:cs typeface="Times New Roman" panose="02020603050405020304" pitchFamily="18" charset="0"/>
                  </a:rPr>
                  <a:t>exposure level </a:t>
                </a:r>
                <a:r>
                  <a:rPr lang="en-US" sz="1050" dirty="0">
                    <a:latin typeface="Times New Roman" panose="02020603050405020304" pitchFamily="18" charset="0"/>
                    <a:cs typeface="Times New Roman" panose="02020603050405020304" pitchFamily="18" charset="0"/>
                  </a:rPr>
                  <a:t>as defined by </a:t>
                </a:r>
                <a:r>
                  <a:rPr lang="en-US" sz="1050" dirty="0" err="1">
                    <a:latin typeface="Times New Roman" panose="02020603050405020304" pitchFamily="18" charset="0"/>
                    <a:cs typeface="Times New Roman" panose="02020603050405020304" pitchFamily="18" charset="0"/>
                  </a:rPr>
                  <a:t>Butss</a:t>
                </a:r>
                <a:r>
                  <a:rPr lang="en-US" sz="1050" dirty="0">
                    <a:latin typeface="Times New Roman" panose="02020603050405020304" pitchFamily="18" charset="0"/>
                    <a:cs typeface="Times New Roman" panose="02020603050405020304" pitchFamily="18" charset="0"/>
                  </a:rPr>
                  <a:t> 2021.</a:t>
                </a: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Where </a:t>
                </a:r>
                <a:r>
                  <a:rPr lang="es-ES" sz="105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𝐷</m:t>
                        </m:r>
                      </m:e>
                      <m:sub>
                        <m:r>
                          <a:rPr lang="es-ES" sz="1050" b="0" i="1" smtClean="0">
                            <a:latin typeface="Cambria Math" panose="02040503050406030204" pitchFamily="18" charset="0"/>
                          </a:rPr>
                          <m:t>𝑘</m:t>
                        </m:r>
                      </m:sub>
                    </m:sSub>
                    <m:r>
                      <a:rPr lang="es-ES" sz="1050" b="0" i="1" smtClean="0">
                        <a:latin typeface="Cambria Math" panose="02040503050406030204" pitchFamily="18" charset="0"/>
                      </a:rPr>
                      <m:t>= </m:t>
                    </m:r>
                    <m:r>
                      <a:rPr lang="es-ES" sz="1050" b="0" i="1" smtClean="0">
                        <a:latin typeface="Cambria Math" panose="02040503050406030204" pitchFamily="18" charset="0"/>
                        <a:ea typeface="Cambria Math" panose="02040503050406030204" pitchFamily="18" charset="0"/>
                      </a:rPr>
                      <m:t>∞</m:t>
                    </m:r>
                  </m:oMath>
                </a14:m>
                <a:r>
                  <a:rPr lang="en-US" sz="1050" dirty="0">
                    <a:latin typeface="Times New Roman" panose="02020603050405020304" pitchFamily="18" charset="0"/>
                    <a:cs typeface="Times New Roman" panose="02020603050405020304" pitchFamily="18" charset="0"/>
                  </a:rPr>
                  <a:t>” defines </a:t>
                </a:r>
                <a:r>
                  <a:rPr lang="en-US" sz="1050" i="1" dirty="0">
                    <a:latin typeface="Times New Roman" panose="02020603050405020304" pitchFamily="18" charset="0"/>
                    <a:cs typeface="Times New Roman" panose="02020603050405020304" pitchFamily="18" charset="0"/>
                  </a:rPr>
                  <a:t>direct effect </a:t>
                </a:r>
                <a:r>
                  <a:rPr lang="en-US" sz="1050" dirty="0">
                    <a:latin typeface="Times New Roman" panose="02020603050405020304" pitchFamily="18" charset="0"/>
                    <a:cs typeface="Times New Roman" panose="02020603050405020304" pitchFamily="18" charset="0"/>
                  </a:rPr>
                  <a:t>of treatment over cohort “</a:t>
                </a:r>
                <a:r>
                  <a:rPr lang="en-US" sz="1050" i="1" dirty="0">
                    <a:latin typeface="Times New Roman" panose="02020603050405020304" pitchFamily="18" charset="0"/>
                    <a:cs typeface="Times New Roman" panose="02020603050405020304" pitchFamily="18" charset="0"/>
                  </a:rPr>
                  <a:t>g</a:t>
                </a:r>
                <a:r>
                  <a:rPr lang="en-US" sz="1050" dirty="0">
                    <a:latin typeface="Times New Roman" panose="02020603050405020304" pitchFamily="18" charset="0"/>
                    <a:cs typeface="Times New Roman" panose="02020603050405020304" pitchFamily="18" charset="0"/>
                  </a:rPr>
                  <a:t>” and </a:t>
                </a:r>
                <a:r>
                  <a:rPr lang="es-ES" sz="105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1050" i="1">
                            <a:latin typeface="Cambria Math" panose="02040503050406030204" pitchFamily="18" charset="0"/>
                          </a:rPr>
                        </m:ctrlPr>
                      </m:sSubPr>
                      <m:e>
                        <m:r>
                          <a:rPr lang="es-ES" sz="1050" i="1">
                            <a:latin typeface="Cambria Math" panose="02040503050406030204" pitchFamily="18" charset="0"/>
                          </a:rPr>
                          <m:t>𝐷</m:t>
                        </m:r>
                      </m:e>
                      <m:sub>
                        <m:r>
                          <a:rPr lang="es-ES" sz="1050" i="1">
                            <a:latin typeface="Cambria Math" panose="02040503050406030204" pitchFamily="18" charset="0"/>
                          </a:rPr>
                          <m:t>𝑘</m:t>
                        </m:r>
                      </m:sub>
                    </m:sSub>
                    <m:r>
                      <a:rPr lang="es-ES" sz="1050" b="0" i="1" smtClean="0">
                        <a:latin typeface="Cambria Math" panose="02040503050406030204" pitchFamily="18" charset="0"/>
                      </a:rPr>
                      <m:t>&lt;</m:t>
                    </m:r>
                    <m:r>
                      <a:rPr lang="es-ES" sz="1050" i="1">
                        <a:latin typeface="Cambria Math" panose="02040503050406030204" pitchFamily="18" charset="0"/>
                      </a:rPr>
                      <m:t> </m:t>
                    </m:r>
                    <m:r>
                      <a:rPr lang="es-ES" sz="1050" i="1">
                        <a:latin typeface="Cambria Math" panose="02040503050406030204" pitchFamily="18" charset="0"/>
                        <a:ea typeface="Cambria Math" panose="02040503050406030204" pitchFamily="18" charset="0"/>
                      </a:rPr>
                      <m:t>∞</m:t>
                    </m:r>
                  </m:oMath>
                </a14:m>
                <a:r>
                  <a:rPr lang="en-US" sz="1050" dirty="0">
                    <a:latin typeface="Times New Roman" panose="02020603050405020304" pitchFamily="18" charset="0"/>
                    <a:cs typeface="Times New Roman" panose="02020603050405020304" pitchFamily="18" charset="0"/>
                  </a:rPr>
                  <a:t>” defines the </a:t>
                </a:r>
                <a:r>
                  <a:rPr lang="en-US" sz="1050" i="1" dirty="0">
                    <a:latin typeface="Times New Roman" panose="02020603050405020304" pitchFamily="18" charset="0"/>
                    <a:cs typeface="Times New Roman" panose="02020603050405020304" pitchFamily="18" charset="0"/>
                  </a:rPr>
                  <a:t>total effect </a:t>
                </a:r>
                <a:r>
                  <a:rPr lang="en-US" sz="1050" dirty="0">
                    <a:latin typeface="Times New Roman" panose="02020603050405020304" pitchFamily="18" charset="0"/>
                    <a:cs typeface="Times New Roman" panose="02020603050405020304" pitchFamily="18" charset="0"/>
                  </a:rPr>
                  <a:t>of treatment for the cohort.</a:t>
                </a:r>
              </a:p>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And finally, </a:t>
                </a:r>
                <a:r>
                  <a:rPr lang="en-US" sz="1050" i="1" dirty="0">
                    <a:latin typeface="Times New Roman" panose="02020603050405020304" pitchFamily="18" charset="0"/>
                    <a:cs typeface="Times New Roman" panose="02020603050405020304" pitchFamily="18" charset="0"/>
                  </a:rPr>
                  <a:t>X’</a:t>
                </a:r>
                <a:r>
                  <a:rPr lang="en-US" sz="1050" dirty="0">
                    <a:latin typeface="Times New Roman" panose="02020603050405020304" pitchFamily="18" charset="0"/>
                    <a:cs typeface="Times New Roman" panose="02020603050405020304" pitchFamily="18" charset="0"/>
                  </a:rPr>
                  <a:t> is a </a:t>
                </a:r>
                <a:r>
                  <a:rPr lang="en-US" sz="1050">
                    <a:latin typeface="Times New Roman" panose="02020603050405020304" pitchFamily="18" charset="0"/>
                    <a:cs typeface="Times New Roman" panose="02020603050405020304" pitchFamily="18" charset="0"/>
                  </a:rPr>
                  <a:t>group of exogenous </a:t>
                </a:r>
                <a:r>
                  <a:rPr lang="en-US" sz="1050" dirty="0">
                    <a:latin typeface="Times New Roman" panose="02020603050405020304" pitchFamily="18" charset="0"/>
                    <a:cs typeface="Times New Roman" panose="02020603050405020304" pitchFamily="18" charset="0"/>
                  </a:rPr>
                  <a:t>variables that could condition the effect.</a:t>
                </a:r>
              </a:p>
            </p:txBody>
          </p:sp>
        </mc:Choice>
        <mc:Fallback xmlns="">
          <p:sp>
            <p:nvSpPr>
              <p:cNvPr id="94" name="TextBox 93">
                <a:extLst>
                  <a:ext uri="{FF2B5EF4-FFF2-40B4-BE49-F238E27FC236}">
                    <a16:creationId xmlns:a16="http://schemas.microsoft.com/office/drawing/2014/main" id="{5C331F1A-EDDF-DDF4-CC31-325903FC0D6B}"/>
                  </a:ext>
                </a:extLst>
              </p:cNvPr>
              <p:cNvSpPr txBox="1">
                <a:spLocks noRot="1" noChangeAspect="1" noMove="1" noResize="1" noEditPoints="1" noAdjustHandles="1" noChangeArrowheads="1" noChangeShapeType="1" noTextEdit="1"/>
              </p:cNvSpPr>
              <p:nvPr/>
            </p:nvSpPr>
            <p:spPr>
              <a:xfrm>
                <a:off x="7481895" y="3217432"/>
                <a:ext cx="4416237" cy="1952137"/>
              </a:xfrm>
              <a:prstGeom prst="rect">
                <a:avLst/>
              </a:prstGeom>
              <a:blipFill>
                <a:blip r:embed="rId8"/>
                <a:stretch>
                  <a:fillRect l="-1793" t="-2188" b="-3125"/>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50806D16-65D3-0D0C-69DA-A5690EBC9650}"/>
              </a:ext>
            </a:extLst>
          </p:cNvPr>
          <p:cNvSpPr txBox="1"/>
          <p:nvPr/>
        </p:nvSpPr>
        <p:spPr>
          <a:xfrm>
            <a:off x="7481895" y="1481721"/>
            <a:ext cx="3338877" cy="523220"/>
          </a:xfrm>
          <a:prstGeom prst="rect">
            <a:avLst/>
          </a:prstGeom>
          <a:noFill/>
        </p:spPr>
        <p:txBody>
          <a:bodyPr wrap="square" rtlCol="0">
            <a:spAutoFit/>
          </a:bodyPr>
          <a:lstStyle/>
          <a:p>
            <a:r>
              <a:rPr lang="en-US" sz="1400" b="1" i="1" dirty="0" err="1">
                <a:latin typeface="Times New Roman" panose="02020603050405020304" pitchFamily="18" charset="0"/>
                <a:cs typeface="Times New Roman" panose="02020603050405020304" pitchFamily="18" charset="0"/>
              </a:rPr>
              <a:t>Dif</a:t>
            </a:r>
            <a:r>
              <a:rPr lang="en-US" sz="1400" b="1" i="1" dirty="0">
                <a:latin typeface="Times New Roman" panose="02020603050405020304" pitchFamily="18" charset="0"/>
                <a:cs typeface="Times New Roman" panose="02020603050405020304" pitchFamily="18" charset="0"/>
              </a:rPr>
              <a:t> </a:t>
            </a:r>
            <a:r>
              <a:rPr lang="en-US" sz="1400" b="1" i="1" dirty="0" err="1">
                <a:latin typeface="Times New Roman" panose="02020603050405020304" pitchFamily="18" charset="0"/>
                <a:cs typeface="Times New Roman" panose="02020603050405020304" pitchFamily="18" charset="0"/>
              </a:rPr>
              <a:t>Dif</a:t>
            </a:r>
            <a:r>
              <a:rPr lang="en-US" sz="1400" b="1" dirty="0">
                <a:latin typeface="Times New Roman" panose="02020603050405020304" pitchFamily="18" charset="0"/>
                <a:cs typeface="Times New Roman" panose="02020603050405020304" pitchFamily="18" charset="0"/>
              </a:rPr>
              <a:t> with multiple time periods and spatial spill overs.</a:t>
            </a:r>
          </a:p>
        </p:txBody>
      </p:sp>
    </p:spTree>
    <p:extLst>
      <p:ext uri="{BB962C8B-B14F-4D97-AF65-F5344CB8AC3E}">
        <p14:creationId xmlns:p14="http://schemas.microsoft.com/office/powerpoint/2010/main" val="379794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esults</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12" name="Group 11">
            <a:extLst>
              <a:ext uri="{FF2B5EF4-FFF2-40B4-BE49-F238E27FC236}">
                <a16:creationId xmlns:a16="http://schemas.microsoft.com/office/drawing/2014/main" id="{FEDE5C53-7FD4-5199-D019-0D82FBD23E4F}"/>
              </a:ext>
            </a:extLst>
          </p:cNvPr>
          <p:cNvGrpSpPr>
            <a:grpSpLocks noChangeAspect="1"/>
          </p:cNvGrpSpPr>
          <p:nvPr/>
        </p:nvGrpSpPr>
        <p:grpSpPr>
          <a:xfrm>
            <a:off x="6007706" y="3355182"/>
            <a:ext cx="176587" cy="147636"/>
            <a:chOff x="5962588" y="3357264"/>
            <a:chExt cx="495420" cy="414198"/>
          </a:xfrm>
        </p:grpSpPr>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5962588" y="3421967"/>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F704ADC2-23A3-1BFF-B06F-4D1F8065D263}"/>
                </a:ext>
              </a:extLst>
            </p:cNvPr>
            <p:cNvSpPr>
              <a:spLocks noChangeAspect="1"/>
            </p:cNvSpPr>
            <p:nvPr/>
          </p:nvSpPr>
          <p:spPr>
            <a:xfrm>
              <a:off x="6191188" y="3538465"/>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D4B695EA-9FC2-61A2-56F1-994E3380B16F}"/>
                </a:ext>
              </a:extLst>
            </p:cNvPr>
            <p:cNvSpPr>
              <a:spLocks noChangeAspect="1"/>
            </p:cNvSpPr>
            <p:nvPr/>
          </p:nvSpPr>
          <p:spPr>
            <a:xfrm>
              <a:off x="6131030" y="3357264"/>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pic>
        <p:nvPicPr>
          <p:cNvPr id="4" name="Picture 3">
            <a:extLst>
              <a:ext uri="{FF2B5EF4-FFF2-40B4-BE49-F238E27FC236}">
                <a16:creationId xmlns:a16="http://schemas.microsoft.com/office/drawing/2014/main" id="{B6226BBA-54CF-1900-A6FC-090BB4F636C1}"/>
              </a:ext>
            </a:extLst>
          </p:cNvPr>
          <p:cNvPicPr>
            <a:picLocks noChangeAspect="1"/>
          </p:cNvPicPr>
          <p:nvPr/>
        </p:nvPicPr>
        <p:blipFill>
          <a:blip r:embed="rId3"/>
          <a:stretch>
            <a:fillRect/>
          </a:stretch>
        </p:blipFill>
        <p:spPr>
          <a:xfrm>
            <a:off x="3224070" y="3479755"/>
            <a:ext cx="5920445" cy="3112082"/>
          </a:xfrm>
          <a:prstGeom prst="rect">
            <a:avLst/>
          </a:prstGeom>
        </p:spPr>
      </p:pic>
      <p:sp>
        <p:nvSpPr>
          <p:cNvPr id="3" name="Footer Placeholder 19">
            <a:extLst>
              <a:ext uri="{FF2B5EF4-FFF2-40B4-BE49-F238E27FC236}">
                <a16:creationId xmlns:a16="http://schemas.microsoft.com/office/drawing/2014/main" id="{ECB84FDA-152D-D1C1-2070-1E1976CCACA9}"/>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91779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7E816-F1CA-E090-8C80-0835B2129CEB}"/>
              </a:ext>
            </a:extLst>
          </p:cNvPr>
          <p:cNvPicPr>
            <a:picLocks noChangeAspect="1"/>
          </p:cNvPicPr>
          <p:nvPr/>
        </p:nvPicPr>
        <p:blipFill>
          <a:blip r:embed="rId2"/>
          <a:stretch>
            <a:fillRect/>
          </a:stretch>
        </p:blipFill>
        <p:spPr>
          <a:xfrm>
            <a:off x="2834673" y="301282"/>
            <a:ext cx="6371553" cy="6147019"/>
          </a:xfrm>
          <a:prstGeom prst="rect">
            <a:avLst/>
          </a:prstGeom>
        </p:spPr>
      </p:pic>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24</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escriptive statistics I</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BF363B99-1B28-CAD8-1918-D8B00C735E53}"/>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92124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egalization general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8" name="Picture 7">
            <a:extLst>
              <a:ext uri="{FF2B5EF4-FFF2-40B4-BE49-F238E27FC236}">
                <a16:creationId xmlns:a16="http://schemas.microsoft.com/office/drawing/2014/main" id="{F3E66829-CDBF-6B1D-4877-49935CF6BC08}"/>
              </a:ext>
            </a:extLst>
          </p:cNvPr>
          <p:cNvPicPr>
            <a:picLocks noChangeAspect="1"/>
          </p:cNvPicPr>
          <p:nvPr/>
        </p:nvPicPr>
        <p:blipFill>
          <a:blip r:embed="rId4"/>
          <a:stretch>
            <a:fillRect/>
          </a:stretch>
        </p:blipFill>
        <p:spPr>
          <a:xfrm>
            <a:off x="6995348" y="2572906"/>
            <a:ext cx="3716622" cy="3476202"/>
          </a:xfrm>
          <a:prstGeom prst="rect">
            <a:avLst/>
          </a:prstGeom>
        </p:spPr>
      </p:pic>
      <p:pic>
        <p:nvPicPr>
          <p:cNvPr id="10" name="Picture 9" descr="Chart, bar chart, box and whisker chart&#10;&#10;Description automatically generated">
            <a:extLst>
              <a:ext uri="{FF2B5EF4-FFF2-40B4-BE49-F238E27FC236}">
                <a16:creationId xmlns:a16="http://schemas.microsoft.com/office/drawing/2014/main" id="{147D9DA5-986E-A103-6187-2D0EB62D4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366" y="597406"/>
            <a:ext cx="3876456" cy="2768897"/>
          </a:xfrm>
          <a:prstGeom prst="rect">
            <a:avLst/>
          </a:prstGeom>
        </p:spPr>
      </p:pic>
      <p:pic>
        <p:nvPicPr>
          <p:cNvPr id="12" name="Picture 11" descr="Chart, box and whisker chart&#10;&#10;Description automatically generated">
            <a:extLst>
              <a:ext uri="{FF2B5EF4-FFF2-40B4-BE49-F238E27FC236}">
                <a16:creationId xmlns:a16="http://schemas.microsoft.com/office/drawing/2014/main" id="{00273736-6923-5EAA-E530-5B2E87300D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26" y="3563005"/>
            <a:ext cx="3876456" cy="2768897"/>
          </a:xfrm>
          <a:prstGeom prst="rect">
            <a:avLst/>
          </a:prstGeom>
        </p:spPr>
      </p:pic>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649484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egalization general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3" name="Picture 2">
            <a:extLst>
              <a:ext uri="{FF2B5EF4-FFF2-40B4-BE49-F238E27FC236}">
                <a16:creationId xmlns:a16="http://schemas.microsoft.com/office/drawing/2014/main" id="{AFE60A8C-39D5-0B7E-E4C4-5DA420829331}"/>
              </a:ext>
            </a:extLst>
          </p:cNvPr>
          <p:cNvPicPr>
            <a:picLocks noChangeAspect="1"/>
          </p:cNvPicPr>
          <p:nvPr/>
        </p:nvPicPr>
        <p:blipFill>
          <a:blip r:embed="rId4"/>
          <a:stretch>
            <a:fillRect/>
          </a:stretch>
        </p:blipFill>
        <p:spPr>
          <a:xfrm>
            <a:off x="6152419" y="808981"/>
            <a:ext cx="5123948" cy="5023557"/>
          </a:xfrm>
          <a:prstGeom prst="rect">
            <a:avLst/>
          </a:prstGeom>
        </p:spPr>
      </p:pic>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078984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IB general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7C8D4A5-D620-A725-FABF-6B8631316AE0}"/>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538633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xample of general and event study plots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2" name="Picture 1" descr="Chart&#10;&#10;Description automatically generated">
            <a:extLst>
              <a:ext uri="{FF2B5EF4-FFF2-40B4-BE49-F238E27FC236}">
                <a16:creationId xmlns:a16="http://schemas.microsoft.com/office/drawing/2014/main" id="{93C9575B-41B2-9D32-1D64-93CA343AF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22" y="596404"/>
            <a:ext cx="10243665" cy="5316512"/>
          </a:xfrm>
          <a:prstGeom prst="rect">
            <a:avLst/>
          </a:prstGeom>
          <a:ln>
            <a:noFill/>
          </a:ln>
        </p:spPr>
      </p:pic>
      <p:sp>
        <p:nvSpPr>
          <p:cNvPr id="3" name="Footer Placeholder 19">
            <a:extLst>
              <a:ext uri="{FF2B5EF4-FFF2-40B4-BE49-F238E27FC236}">
                <a16:creationId xmlns:a16="http://schemas.microsoft.com/office/drawing/2014/main" id="{FB389AC1-3006-C0D4-239C-F450FE96408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432072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15" name="Picture 14">
            <a:extLst>
              <a:ext uri="{FF2B5EF4-FFF2-40B4-BE49-F238E27FC236}">
                <a16:creationId xmlns:a16="http://schemas.microsoft.com/office/drawing/2014/main" id="{C749383E-86B5-E734-9CA8-810681BDE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408434"/>
            <a:ext cx="3984173" cy="2067805"/>
          </a:xfrm>
          <a:prstGeom prst="rect">
            <a:avLst/>
          </a:prstGeom>
          <a:ln>
            <a:noFill/>
          </a:ln>
        </p:spPr>
      </p:pic>
      <p:pic>
        <p:nvPicPr>
          <p:cNvPr id="17" name="Picture 16" descr="Chart&#10;&#10;Description automatically generated">
            <a:extLst>
              <a:ext uri="{FF2B5EF4-FFF2-40B4-BE49-F238E27FC236}">
                <a16:creationId xmlns:a16="http://schemas.microsoft.com/office/drawing/2014/main" id="{24CFF781-55FF-4406-DDE4-2E7A30E8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609" y="1068023"/>
            <a:ext cx="3984173" cy="2067805"/>
          </a:xfrm>
          <a:prstGeom prst="rect">
            <a:avLst/>
          </a:prstGeom>
          <a:ln>
            <a:noFill/>
          </a:ln>
        </p:spPr>
      </p:pic>
      <p:pic>
        <p:nvPicPr>
          <p:cNvPr id="22" name="Picture 21" descr="Chart&#10;&#10;Description automatically generated">
            <a:extLst>
              <a:ext uri="{FF2B5EF4-FFF2-40B4-BE49-F238E27FC236}">
                <a16:creationId xmlns:a16="http://schemas.microsoft.com/office/drawing/2014/main" id="{BAD0BA6A-8AFF-D1E0-25C9-BC360CB672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9612" y="3408434"/>
            <a:ext cx="3984173" cy="2067805"/>
          </a:xfrm>
          <a:prstGeom prst="rect">
            <a:avLst/>
          </a:prstGeom>
          <a:ln>
            <a:noFill/>
          </a:ln>
        </p:spPr>
      </p:pic>
      <p:pic>
        <p:nvPicPr>
          <p:cNvPr id="25" name="Picture 24" descr="Chart, scatter chart&#10;&#10;Description automatically generated">
            <a:extLst>
              <a:ext uri="{FF2B5EF4-FFF2-40B4-BE49-F238E27FC236}">
                <a16:creationId xmlns:a16="http://schemas.microsoft.com/office/drawing/2014/main" id="{CF7B21FD-1B3D-0D47-F2F2-754AFF764B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9805" y="3408433"/>
            <a:ext cx="3984173" cy="2067805"/>
          </a:xfrm>
          <a:prstGeom prst="rect">
            <a:avLst/>
          </a:prstGeom>
          <a:ln>
            <a:noFill/>
          </a:ln>
        </p:spPr>
      </p:pic>
      <p:pic>
        <p:nvPicPr>
          <p:cNvPr id="29" name="Picture 28" descr="Chart&#10;&#10;Description automatically generated">
            <a:extLst>
              <a:ext uri="{FF2B5EF4-FFF2-40B4-BE49-F238E27FC236}">
                <a16:creationId xmlns:a16="http://schemas.microsoft.com/office/drawing/2014/main" id="{FF6F2CE9-5BB5-E461-CD94-12741B3495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9804" y="1068024"/>
            <a:ext cx="3984173" cy="2067805"/>
          </a:xfrm>
          <a:prstGeom prst="rect">
            <a:avLst/>
          </a:prstGeom>
          <a:ln>
            <a:noFill/>
          </a:ln>
        </p:spPr>
      </p:pic>
      <p:pic>
        <p:nvPicPr>
          <p:cNvPr id="31" name="Picture 30" descr="Chart&#10;&#10;Description automatically generated">
            <a:extLst>
              <a:ext uri="{FF2B5EF4-FFF2-40B4-BE49-F238E27FC236}">
                <a16:creationId xmlns:a16="http://schemas.microsoft.com/office/drawing/2014/main" id="{07B00B14-8659-AC71-ED28-751C6D364A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068025"/>
            <a:ext cx="3984173" cy="2067805"/>
          </a:xfrm>
          <a:prstGeom prst="rect">
            <a:avLst/>
          </a:prstGeom>
          <a:ln>
            <a:noFill/>
          </a:ln>
        </p:spPr>
      </p:pic>
      <p:sp>
        <p:nvSpPr>
          <p:cNvPr id="3" name="TextBox 2">
            <a:extLst>
              <a:ext uri="{FF2B5EF4-FFF2-40B4-BE49-F238E27FC236}">
                <a16:creationId xmlns:a16="http://schemas.microsoft.com/office/drawing/2014/main" id="{F63616C4-1C64-6471-A8C4-23869E08EF32}"/>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xample of general and event study plots</a:t>
            </a:r>
            <a:endParaRPr lang="en-US" sz="1000" dirty="0">
              <a:latin typeface="Times New Roman" panose="02020603050405020304" pitchFamily="18" charset="0"/>
              <a:cs typeface="Times New Roman" panose="02020603050405020304" pitchFamily="18" charset="0"/>
            </a:endParaRPr>
          </a:p>
        </p:txBody>
      </p:sp>
      <p:sp>
        <p:nvSpPr>
          <p:cNvPr id="2" name="Footer Placeholder 19">
            <a:extLst>
              <a:ext uri="{FF2B5EF4-FFF2-40B4-BE49-F238E27FC236}">
                <a16:creationId xmlns:a16="http://schemas.microsoft.com/office/drawing/2014/main" id="{55022592-8002-DA2E-C50C-C92164C0B998}"/>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2669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ntroduction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50108" y="797510"/>
            <a:ext cx="8610262" cy="4832092"/>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Context</a:t>
            </a:r>
            <a:r>
              <a:rPr lang="en-US" sz="2000" b="1"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Urban expansion is one of the most important events in South America’s recent history. According to the World Bank, between 1960 and 2000, the urban population in Latin America and the Caribbean tripled, going from around 30% of the total population to over 75% (WB, 2022. gpt3, 2022).</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las three decades Bogotá almost doubled (DANE,1989,2005 and 2018), and up today is the 46th most dense urban area in the world.</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Habitat challenges: 3.8% of Bogota’s household are in quantitative deficit while 10.2% are in qualitative deficit – About 352,000 households. (DANE 2018). </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36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13" name="Picture 12" descr="Chart&#10;&#10;Description automatically generated">
            <a:extLst>
              <a:ext uri="{FF2B5EF4-FFF2-40B4-BE49-F238E27FC236}">
                <a16:creationId xmlns:a16="http://schemas.microsoft.com/office/drawing/2014/main" id="{B6A6358E-5735-B87A-786D-CA52E99AB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603" y="1148082"/>
            <a:ext cx="3954230" cy="3824498"/>
          </a:xfrm>
          <a:prstGeom prst="rect">
            <a:avLst/>
          </a:prstGeom>
        </p:spPr>
      </p:pic>
      <p:pic>
        <p:nvPicPr>
          <p:cNvPr id="15" name="Picture 14" descr="Chart&#10;&#10;Description automatically generated">
            <a:extLst>
              <a:ext uri="{FF2B5EF4-FFF2-40B4-BE49-F238E27FC236}">
                <a16:creationId xmlns:a16="http://schemas.microsoft.com/office/drawing/2014/main" id="{8885A69E-11D5-1182-C186-481848130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920" y="1148082"/>
            <a:ext cx="3954230" cy="3824498"/>
          </a:xfrm>
          <a:prstGeom prst="rect">
            <a:avLst/>
          </a:prstGeom>
        </p:spPr>
      </p:pic>
      <p:sp>
        <p:nvSpPr>
          <p:cNvPr id="17" name="TextBox 16">
            <a:extLst>
              <a:ext uri="{FF2B5EF4-FFF2-40B4-BE49-F238E27FC236}">
                <a16:creationId xmlns:a16="http://schemas.microsoft.com/office/drawing/2014/main" id="{D1B0CD58-DA20-864A-1A96-64EC581ADB63}"/>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xample of Placebo plots</a:t>
            </a:r>
            <a:endParaRPr lang="en-US" sz="1000"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EB18C611-45F0-99C9-2CB2-FF3A25BE913B}"/>
              </a:ext>
            </a:extLst>
          </p:cNvPr>
          <p:cNvPicPr>
            <a:picLocks noChangeAspect="1"/>
          </p:cNvPicPr>
          <p:nvPr/>
        </p:nvPicPr>
        <p:blipFill>
          <a:blip r:embed="rId6"/>
          <a:stretch>
            <a:fillRect/>
          </a:stretch>
        </p:blipFill>
        <p:spPr>
          <a:xfrm>
            <a:off x="4548777" y="5392188"/>
            <a:ext cx="3094446" cy="807827"/>
          </a:xfrm>
          <a:prstGeom prst="rect">
            <a:avLst/>
          </a:prstGeom>
        </p:spPr>
      </p:pic>
      <p:sp>
        <p:nvSpPr>
          <p:cNvPr id="2" name="Footer Placeholder 19">
            <a:extLst>
              <a:ext uri="{FF2B5EF4-FFF2-40B4-BE49-F238E27FC236}">
                <a16:creationId xmlns:a16="http://schemas.microsoft.com/office/drawing/2014/main" id="{0E3ADCFA-7081-2ABD-EAA7-701A1165D4B5}"/>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132975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Top Corners Rounded 49">
            <a:extLst>
              <a:ext uri="{FF2B5EF4-FFF2-40B4-BE49-F238E27FC236}">
                <a16:creationId xmlns:a16="http://schemas.microsoft.com/office/drawing/2014/main" id="{660237D8-F7B5-9741-C128-D39B58980561}"/>
              </a:ext>
            </a:extLst>
          </p:cNvPr>
          <p:cNvSpPr/>
          <p:nvPr/>
        </p:nvSpPr>
        <p:spPr>
          <a:xfrm rot="5400000">
            <a:off x="-2171748" y="3157133"/>
            <a:ext cx="5128508" cy="797352"/>
          </a:xfrm>
          <a:prstGeom prst="round2SameRect">
            <a:avLst>
              <a:gd name="adj1" fmla="val 3596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7" name="TextBox 16">
            <a:extLst>
              <a:ext uri="{FF2B5EF4-FFF2-40B4-BE49-F238E27FC236}">
                <a16:creationId xmlns:a16="http://schemas.microsoft.com/office/drawing/2014/main" id="{D1B0CD58-DA20-864A-1A96-64EC581ADB63}"/>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xample of Placebo plots</a:t>
            </a:r>
            <a:endParaRPr lang="en-US" sz="1000" dirty="0">
              <a:latin typeface="Times New Roman" panose="02020603050405020304" pitchFamily="18" charset="0"/>
              <a:cs typeface="Times New Roman" panose="02020603050405020304" pitchFamily="18" charset="0"/>
            </a:endParaRPr>
          </a:p>
        </p:txBody>
      </p:sp>
      <p:pic>
        <p:nvPicPr>
          <p:cNvPr id="14" name="Picture 13" descr="Graphical user interface, chart, box and whisker chart&#10;&#10;Description automatically generated">
            <a:extLst>
              <a:ext uri="{FF2B5EF4-FFF2-40B4-BE49-F238E27FC236}">
                <a16:creationId xmlns:a16="http://schemas.microsoft.com/office/drawing/2014/main" id="{9BE8BF9E-4B19-0AD5-6F53-543D66BE4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6336" y="820758"/>
            <a:ext cx="5299757" cy="5225278"/>
          </a:xfrm>
          <a:prstGeom prst="rect">
            <a:avLst/>
          </a:prstGeom>
        </p:spPr>
      </p:pic>
      <p:pic>
        <p:nvPicPr>
          <p:cNvPr id="19" name="Picture 18" descr="A picture containing chart&#10;&#10;Description automatically generated">
            <a:extLst>
              <a:ext uri="{FF2B5EF4-FFF2-40B4-BE49-F238E27FC236}">
                <a16:creationId xmlns:a16="http://schemas.microsoft.com/office/drawing/2014/main" id="{885FC2B1-4B67-BD9A-6A81-805B6F1991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6279" y="753024"/>
            <a:ext cx="5299757" cy="5225278"/>
          </a:xfrm>
          <a:prstGeom prst="rect">
            <a:avLst/>
          </a:prstGeom>
        </p:spPr>
      </p:pic>
      <p:pic>
        <p:nvPicPr>
          <p:cNvPr id="23" name="Picture 22">
            <a:extLst>
              <a:ext uri="{FF2B5EF4-FFF2-40B4-BE49-F238E27FC236}">
                <a16:creationId xmlns:a16="http://schemas.microsoft.com/office/drawing/2014/main" id="{9BB8DAA2-FBF5-1E4D-5863-E8CE271828F7}"/>
              </a:ext>
            </a:extLst>
          </p:cNvPr>
          <p:cNvPicPr>
            <a:picLocks noChangeAspect="1"/>
          </p:cNvPicPr>
          <p:nvPr/>
        </p:nvPicPr>
        <p:blipFill>
          <a:blip r:embed="rId7"/>
          <a:stretch>
            <a:fillRect/>
          </a:stretch>
        </p:blipFill>
        <p:spPr>
          <a:xfrm>
            <a:off x="206329" y="1667071"/>
            <a:ext cx="372355" cy="439063"/>
          </a:xfrm>
          <a:prstGeom prst="rect">
            <a:avLst/>
          </a:prstGeom>
          <a:ln w="3175">
            <a:noFill/>
          </a:ln>
        </p:spPr>
      </p:pic>
      <p:sp>
        <p:nvSpPr>
          <p:cNvPr id="29" name="TextBox 28">
            <a:extLst>
              <a:ext uri="{FF2B5EF4-FFF2-40B4-BE49-F238E27FC236}">
                <a16:creationId xmlns:a16="http://schemas.microsoft.com/office/drawing/2014/main" id="{D2DE0911-AE51-75F3-CFC4-8403099831E3}"/>
              </a:ext>
            </a:extLst>
          </p:cNvPr>
          <p:cNvSpPr txBox="1"/>
          <p:nvPr/>
        </p:nvSpPr>
        <p:spPr>
          <a:xfrm>
            <a:off x="117993" y="1541051"/>
            <a:ext cx="549026" cy="169277"/>
          </a:xfrm>
          <a:prstGeom prst="rect">
            <a:avLst/>
          </a:prstGeom>
          <a:noFill/>
          <a:ln w="3175">
            <a:noFill/>
          </a:ln>
        </p:spPr>
        <p:txBody>
          <a:bodyPr wrap="square" rtlCol="0">
            <a:spAutoFit/>
          </a:bodyPr>
          <a:lstStyle/>
          <a:p>
            <a:pPr algn="ctr"/>
            <a:r>
              <a:rPr lang="en-US" sz="500" i="1" dirty="0">
                <a:solidFill>
                  <a:schemeClr val="tx1">
                    <a:lumMod val="65000"/>
                    <a:lumOff val="35000"/>
                  </a:schemeClr>
                </a:solidFill>
                <a:latin typeface="Times New Roman" panose="02020603050405020304" pitchFamily="18" charset="0"/>
                <a:cs typeface="Times New Roman" panose="02020603050405020304" pitchFamily="18" charset="0"/>
              </a:rPr>
              <a:t>Placebo #1</a:t>
            </a:r>
          </a:p>
        </p:txBody>
      </p:sp>
      <p:sp>
        <p:nvSpPr>
          <p:cNvPr id="55" name="TextBox 54">
            <a:extLst>
              <a:ext uri="{FF2B5EF4-FFF2-40B4-BE49-F238E27FC236}">
                <a16:creationId xmlns:a16="http://schemas.microsoft.com/office/drawing/2014/main" id="{1F0D1E13-059A-D809-8F47-A4A890DD3FBC}"/>
              </a:ext>
            </a:extLst>
          </p:cNvPr>
          <p:cNvSpPr txBox="1"/>
          <p:nvPr/>
        </p:nvSpPr>
        <p:spPr>
          <a:xfrm>
            <a:off x="-16028" y="1173513"/>
            <a:ext cx="817068" cy="184666"/>
          </a:xfrm>
          <a:prstGeom prst="rect">
            <a:avLst/>
          </a:prstGeom>
          <a:noFill/>
          <a:ln w="3175">
            <a:noFill/>
          </a:ln>
        </p:spPr>
        <p:txBody>
          <a:bodyPr wrap="square" rtlCol="0">
            <a:spAutoFit/>
          </a:bodyPr>
          <a:lstStyle/>
          <a:p>
            <a:pPr algn="ctr"/>
            <a:r>
              <a:rPr lang="en-US" sz="600" b="1" dirty="0">
                <a:solidFill>
                  <a:schemeClr val="tx1">
                    <a:lumMod val="65000"/>
                    <a:lumOff val="35000"/>
                  </a:schemeClr>
                </a:solidFill>
                <a:latin typeface="Times New Roman" panose="02020603050405020304" pitchFamily="18" charset="0"/>
                <a:cs typeface="Times New Roman" panose="02020603050405020304" pitchFamily="18" charset="0"/>
              </a:rPr>
              <a:t>Placebos’ structure</a:t>
            </a:r>
          </a:p>
        </p:txBody>
      </p:sp>
      <p:pic>
        <p:nvPicPr>
          <p:cNvPr id="26" name="Picture 25">
            <a:extLst>
              <a:ext uri="{FF2B5EF4-FFF2-40B4-BE49-F238E27FC236}">
                <a16:creationId xmlns:a16="http://schemas.microsoft.com/office/drawing/2014/main" id="{318E5959-A8D8-E20F-A433-81ED43C1BD4A}"/>
              </a:ext>
            </a:extLst>
          </p:cNvPr>
          <p:cNvPicPr>
            <a:picLocks noChangeAspect="1"/>
          </p:cNvPicPr>
          <p:nvPr/>
        </p:nvPicPr>
        <p:blipFill>
          <a:blip r:embed="rId8"/>
          <a:stretch>
            <a:fillRect/>
          </a:stretch>
        </p:blipFill>
        <p:spPr>
          <a:xfrm>
            <a:off x="195366" y="2494791"/>
            <a:ext cx="394281" cy="439063"/>
          </a:xfrm>
          <a:prstGeom prst="rect">
            <a:avLst/>
          </a:prstGeom>
          <a:ln w="3175">
            <a:noFill/>
          </a:ln>
        </p:spPr>
      </p:pic>
      <p:sp>
        <p:nvSpPr>
          <p:cNvPr id="30" name="TextBox 29">
            <a:extLst>
              <a:ext uri="{FF2B5EF4-FFF2-40B4-BE49-F238E27FC236}">
                <a16:creationId xmlns:a16="http://schemas.microsoft.com/office/drawing/2014/main" id="{30A2E889-206B-62D3-9A30-60A8019070FE}"/>
              </a:ext>
            </a:extLst>
          </p:cNvPr>
          <p:cNvSpPr txBox="1"/>
          <p:nvPr/>
        </p:nvSpPr>
        <p:spPr>
          <a:xfrm>
            <a:off x="101829" y="2368646"/>
            <a:ext cx="581355" cy="169277"/>
          </a:xfrm>
          <a:prstGeom prst="rect">
            <a:avLst/>
          </a:prstGeom>
          <a:noFill/>
          <a:ln w="3175">
            <a:noFill/>
          </a:ln>
        </p:spPr>
        <p:txBody>
          <a:bodyPr wrap="square" rtlCol="0">
            <a:spAutoFit/>
          </a:bodyPr>
          <a:lstStyle/>
          <a:p>
            <a:pPr algn="ctr"/>
            <a:r>
              <a:rPr lang="en-US" sz="500" i="1" dirty="0">
                <a:solidFill>
                  <a:schemeClr val="tx1">
                    <a:lumMod val="65000"/>
                    <a:lumOff val="35000"/>
                  </a:schemeClr>
                </a:solidFill>
                <a:latin typeface="Times New Roman" panose="02020603050405020304" pitchFamily="18" charset="0"/>
                <a:cs typeface="Times New Roman" panose="02020603050405020304" pitchFamily="18" charset="0"/>
              </a:rPr>
              <a:t>Placebo #2</a:t>
            </a:r>
          </a:p>
        </p:txBody>
      </p:sp>
      <p:pic>
        <p:nvPicPr>
          <p:cNvPr id="28" name="Picture 27">
            <a:extLst>
              <a:ext uri="{FF2B5EF4-FFF2-40B4-BE49-F238E27FC236}">
                <a16:creationId xmlns:a16="http://schemas.microsoft.com/office/drawing/2014/main" id="{BEE9FC56-61BD-9799-B62B-561D99A77D70}"/>
              </a:ext>
            </a:extLst>
          </p:cNvPr>
          <p:cNvPicPr>
            <a:picLocks noChangeAspect="1"/>
          </p:cNvPicPr>
          <p:nvPr/>
        </p:nvPicPr>
        <p:blipFill>
          <a:blip r:embed="rId9"/>
          <a:stretch>
            <a:fillRect/>
          </a:stretch>
        </p:blipFill>
        <p:spPr>
          <a:xfrm>
            <a:off x="194879" y="3322589"/>
            <a:ext cx="395255" cy="439064"/>
          </a:xfrm>
          <a:prstGeom prst="rect">
            <a:avLst/>
          </a:prstGeom>
          <a:ln w="3175">
            <a:noFill/>
          </a:ln>
        </p:spPr>
      </p:pic>
      <p:sp>
        <p:nvSpPr>
          <p:cNvPr id="31" name="TextBox 30">
            <a:extLst>
              <a:ext uri="{FF2B5EF4-FFF2-40B4-BE49-F238E27FC236}">
                <a16:creationId xmlns:a16="http://schemas.microsoft.com/office/drawing/2014/main" id="{D60D8333-55C7-067A-BC5F-E4E6180B7B9E}"/>
              </a:ext>
            </a:extLst>
          </p:cNvPr>
          <p:cNvSpPr txBox="1"/>
          <p:nvPr/>
        </p:nvSpPr>
        <p:spPr>
          <a:xfrm>
            <a:off x="101828" y="3196386"/>
            <a:ext cx="581357" cy="169277"/>
          </a:xfrm>
          <a:prstGeom prst="rect">
            <a:avLst/>
          </a:prstGeom>
          <a:noFill/>
          <a:ln w="3175">
            <a:noFill/>
          </a:ln>
        </p:spPr>
        <p:txBody>
          <a:bodyPr wrap="square" rtlCol="0">
            <a:spAutoFit/>
          </a:bodyPr>
          <a:lstStyle/>
          <a:p>
            <a:pPr algn="ctr"/>
            <a:r>
              <a:rPr lang="en-US" sz="500" i="1" dirty="0">
                <a:solidFill>
                  <a:schemeClr val="tx1">
                    <a:lumMod val="65000"/>
                    <a:lumOff val="35000"/>
                  </a:schemeClr>
                </a:solidFill>
                <a:latin typeface="Times New Roman" panose="02020603050405020304" pitchFamily="18" charset="0"/>
                <a:cs typeface="Times New Roman" panose="02020603050405020304" pitchFamily="18" charset="0"/>
              </a:rPr>
              <a:t>Placebo #3</a:t>
            </a:r>
          </a:p>
        </p:txBody>
      </p:sp>
      <p:pic>
        <p:nvPicPr>
          <p:cNvPr id="25" name="Picture 24">
            <a:extLst>
              <a:ext uri="{FF2B5EF4-FFF2-40B4-BE49-F238E27FC236}">
                <a16:creationId xmlns:a16="http://schemas.microsoft.com/office/drawing/2014/main" id="{B9D31935-9E27-74CA-0D36-8D75A6D45B40}"/>
              </a:ext>
            </a:extLst>
          </p:cNvPr>
          <p:cNvPicPr>
            <a:picLocks noChangeAspect="1"/>
          </p:cNvPicPr>
          <p:nvPr/>
        </p:nvPicPr>
        <p:blipFill>
          <a:blip r:embed="rId10"/>
          <a:stretch>
            <a:fillRect/>
          </a:stretch>
        </p:blipFill>
        <p:spPr>
          <a:xfrm>
            <a:off x="194879" y="4150115"/>
            <a:ext cx="395255" cy="439064"/>
          </a:xfrm>
          <a:prstGeom prst="rect">
            <a:avLst/>
          </a:prstGeom>
          <a:ln w="3175">
            <a:noFill/>
          </a:ln>
        </p:spPr>
      </p:pic>
      <p:sp>
        <p:nvSpPr>
          <p:cNvPr id="32" name="TextBox 31">
            <a:extLst>
              <a:ext uri="{FF2B5EF4-FFF2-40B4-BE49-F238E27FC236}">
                <a16:creationId xmlns:a16="http://schemas.microsoft.com/office/drawing/2014/main" id="{35681051-B285-A2EC-5E40-FC3892201591}"/>
              </a:ext>
            </a:extLst>
          </p:cNvPr>
          <p:cNvSpPr txBox="1"/>
          <p:nvPr/>
        </p:nvSpPr>
        <p:spPr>
          <a:xfrm>
            <a:off x="101828" y="4024111"/>
            <a:ext cx="581357" cy="169277"/>
          </a:xfrm>
          <a:prstGeom prst="rect">
            <a:avLst/>
          </a:prstGeom>
          <a:noFill/>
          <a:ln w="3175">
            <a:noFill/>
          </a:ln>
        </p:spPr>
        <p:txBody>
          <a:bodyPr wrap="square" rtlCol="0">
            <a:spAutoFit/>
          </a:bodyPr>
          <a:lstStyle/>
          <a:p>
            <a:pPr algn="ctr"/>
            <a:r>
              <a:rPr lang="en-US" sz="500" i="1" dirty="0">
                <a:solidFill>
                  <a:schemeClr val="tx1">
                    <a:lumMod val="65000"/>
                    <a:lumOff val="35000"/>
                  </a:schemeClr>
                </a:solidFill>
                <a:latin typeface="Times New Roman" panose="02020603050405020304" pitchFamily="18" charset="0"/>
                <a:cs typeface="Times New Roman" panose="02020603050405020304" pitchFamily="18" charset="0"/>
              </a:rPr>
              <a:t>Placebo #4</a:t>
            </a:r>
          </a:p>
        </p:txBody>
      </p:sp>
      <p:pic>
        <p:nvPicPr>
          <p:cNvPr id="22" name="Picture 21">
            <a:extLst>
              <a:ext uri="{FF2B5EF4-FFF2-40B4-BE49-F238E27FC236}">
                <a16:creationId xmlns:a16="http://schemas.microsoft.com/office/drawing/2014/main" id="{0A58048C-7AE3-4EBE-6A76-5695364579B2}"/>
              </a:ext>
            </a:extLst>
          </p:cNvPr>
          <p:cNvPicPr>
            <a:picLocks noChangeAspect="1"/>
          </p:cNvPicPr>
          <p:nvPr/>
        </p:nvPicPr>
        <p:blipFill>
          <a:blip r:embed="rId11"/>
          <a:stretch>
            <a:fillRect/>
          </a:stretch>
        </p:blipFill>
        <p:spPr>
          <a:xfrm>
            <a:off x="195366" y="4982914"/>
            <a:ext cx="394281" cy="439064"/>
          </a:xfrm>
          <a:prstGeom prst="rect">
            <a:avLst/>
          </a:prstGeom>
          <a:ln w="3175">
            <a:noFill/>
          </a:ln>
        </p:spPr>
      </p:pic>
      <p:sp>
        <p:nvSpPr>
          <p:cNvPr id="33" name="TextBox 32">
            <a:extLst>
              <a:ext uri="{FF2B5EF4-FFF2-40B4-BE49-F238E27FC236}">
                <a16:creationId xmlns:a16="http://schemas.microsoft.com/office/drawing/2014/main" id="{A8536487-9B56-6E9D-15C7-531BD9638145}"/>
              </a:ext>
            </a:extLst>
          </p:cNvPr>
          <p:cNvSpPr txBox="1"/>
          <p:nvPr/>
        </p:nvSpPr>
        <p:spPr>
          <a:xfrm>
            <a:off x="1534" y="4853090"/>
            <a:ext cx="781944" cy="169277"/>
          </a:xfrm>
          <a:prstGeom prst="rect">
            <a:avLst/>
          </a:prstGeom>
          <a:noFill/>
          <a:ln w="3175">
            <a:noFill/>
          </a:ln>
        </p:spPr>
        <p:txBody>
          <a:bodyPr wrap="square" rtlCol="0">
            <a:spAutoFit/>
          </a:bodyPr>
          <a:lstStyle/>
          <a:p>
            <a:pPr algn="ctr"/>
            <a:r>
              <a:rPr lang="en-US" sz="500" i="1" dirty="0">
                <a:solidFill>
                  <a:schemeClr val="tx1">
                    <a:lumMod val="65000"/>
                    <a:lumOff val="35000"/>
                  </a:schemeClr>
                </a:solidFill>
                <a:latin typeface="Times New Roman" panose="02020603050405020304" pitchFamily="18" charset="0"/>
                <a:cs typeface="Times New Roman" panose="02020603050405020304" pitchFamily="18" charset="0"/>
              </a:rPr>
              <a:t>Standard model</a:t>
            </a:r>
          </a:p>
        </p:txBody>
      </p:sp>
      <p:cxnSp>
        <p:nvCxnSpPr>
          <p:cNvPr id="35" name="Straight Connector 34">
            <a:extLst>
              <a:ext uri="{FF2B5EF4-FFF2-40B4-BE49-F238E27FC236}">
                <a16:creationId xmlns:a16="http://schemas.microsoft.com/office/drawing/2014/main" id="{3CFFDACA-E94B-660F-2784-B8AE0A634770}"/>
              </a:ext>
            </a:extLst>
          </p:cNvPr>
          <p:cNvCxnSpPr>
            <a:cxnSpLocks/>
          </p:cNvCxnSpPr>
          <p:nvPr/>
        </p:nvCxnSpPr>
        <p:spPr>
          <a:xfrm>
            <a:off x="80697" y="1350091"/>
            <a:ext cx="62361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A2D648D9-6290-4543-BA34-CA63B2DA8106}"/>
              </a:ext>
            </a:extLst>
          </p:cNvPr>
          <p:cNvGrpSpPr/>
          <p:nvPr/>
        </p:nvGrpSpPr>
        <p:grpSpPr>
          <a:xfrm>
            <a:off x="115953" y="5521342"/>
            <a:ext cx="553106" cy="505760"/>
            <a:chOff x="6756597" y="5908319"/>
            <a:chExt cx="553106" cy="505760"/>
          </a:xfrm>
        </p:grpSpPr>
        <p:sp>
          <p:nvSpPr>
            <p:cNvPr id="37" name="Hexagon 36">
              <a:extLst>
                <a:ext uri="{FF2B5EF4-FFF2-40B4-BE49-F238E27FC236}">
                  <a16:creationId xmlns:a16="http://schemas.microsoft.com/office/drawing/2014/main" id="{E0E88631-5C49-3C89-2CDE-9C5602AA717B}"/>
                </a:ext>
              </a:extLst>
            </p:cNvPr>
            <p:cNvSpPr>
              <a:spLocks noChangeAspect="1"/>
            </p:cNvSpPr>
            <p:nvPr/>
          </p:nvSpPr>
          <p:spPr>
            <a:xfrm>
              <a:off x="6756597" y="5945692"/>
              <a:ext cx="108383" cy="94644"/>
            </a:xfrm>
            <a:prstGeom prst="hexagon">
              <a:avLst>
                <a:gd name="adj" fmla="val 27419"/>
                <a:gd name="vf" fmla="val 115470"/>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latin typeface="Times New Roman" panose="02020603050405020304" pitchFamily="18" charset="0"/>
                <a:cs typeface="Times New Roman" panose="02020603050405020304" pitchFamily="18" charset="0"/>
              </a:endParaRPr>
            </a:p>
          </p:txBody>
        </p:sp>
        <p:sp>
          <p:nvSpPr>
            <p:cNvPr id="38" name="Hexagon 37">
              <a:extLst>
                <a:ext uri="{FF2B5EF4-FFF2-40B4-BE49-F238E27FC236}">
                  <a16:creationId xmlns:a16="http://schemas.microsoft.com/office/drawing/2014/main" id="{885705D1-324A-6243-FC8D-DD96163E6D79}"/>
                </a:ext>
              </a:extLst>
            </p:cNvPr>
            <p:cNvSpPr>
              <a:spLocks noChangeAspect="1"/>
            </p:cNvSpPr>
            <p:nvPr/>
          </p:nvSpPr>
          <p:spPr>
            <a:xfrm>
              <a:off x="6756597" y="6279277"/>
              <a:ext cx="108383" cy="94644"/>
            </a:xfrm>
            <a:prstGeom prst="hexagon">
              <a:avLst>
                <a:gd name="adj" fmla="val 27419"/>
                <a:gd name="vf" fmla="val 115470"/>
              </a:avLst>
            </a:prstGeom>
            <a:solidFill>
              <a:schemeClr val="tx1">
                <a:lumMod val="85000"/>
                <a:lumOff val="1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latin typeface="Times New Roman" panose="02020603050405020304" pitchFamily="18" charset="0"/>
                <a:cs typeface="Times New Roman" panose="02020603050405020304" pitchFamily="18" charset="0"/>
              </a:endParaRPr>
            </a:p>
          </p:txBody>
        </p:sp>
        <p:sp>
          <p:nvSpPr>
            <p:cNvPr id="39" name="Hexagon 38">
              <a:extLst>
                <a:ext uri="{FF2B5EF4-FFF2-40B4-BE49-F238E27FC236}">
                  <a16:creationId xmlns:a16="http://schemas.microsoft.com/office/drawing/2014/main" id="{FF822A12-83D1-6AEA-ECC5-EB19946435B6}"/>
                </a:ext>
              </a:extLst>
            </p:cNvPr>
            <p:cNvSpPr>
              <a:spLocks noChangeAspect="1"/>
            </p:cNvSpPr>
            <p:nvPr/>
          </p:nvSpPr>
          <p:spPr>
            <a:xfrm>
              <a:off x="6759963" y="6108925"/>
              <a:ext cx="108383" cy="94644"/>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2051A569-68A5-AE74-A9F2-0FCDD7DF7C70}"/>
                </a:ext>
              </a:extLst>
            </p:cNvPr>
            <p:cNvSpPr txBox="1"/>
            <p:nvPr/>
          </p:nvSpPr>
          <p:spPr>
            <a:xfrm>
              <a:off x="6796608" y="5908319"/>
              <a:ext cx="471186" cy="153888"/>
            </a:xfrm>
            <a:prstGeom prst="rect">
              <a:avLst/>
            </a:prstGeom>
            <a:noFill/>
          </p:spPr>
          <p:txBody>
            <a:bodyPr wrap="square" rtlCol="0">
              <a:spAutoFit/>
            </a:bodyPr>
            <a:lstStyle/>
            <a:p>
              <a:r>
                <a:rPr lang="en-US" sz="400" dirty="0">
                  <a:solidFill>
                    <a:schemeClr val="tx1">
                      <a:lumMod val="65000"/>
                      <a:lumOff val="35000"/>
                    </a:schemeClr>
                  </a:solidFill>
                  <a:latin typeface="Times New Roman" panose="02020603050405020304" pitchFamily="18" charset="0"/>
                  <a:cs typeface="Times New Roman" panose="02020603050405020304" pitchFamily="18" charset="0"/>
                </a:rPr>
                <a:t>Treated units</a:t>
              </a:r>
            </a:p>
          </p:txBody>
        </p:sp>
        <p:sp>
          <p:nvSpPr>
            <p:cNvPr id="41" name="TextBox 40">
              <a:extLst>
                <a:ext uri="{FF2B5EF4-FFF2-40B4-BE49-F238E27FC236}">
                  <a16:creationId xmlns:a16="http://schemas.microsoft.com/office/drawing/2014/main" id="{85F960F2-8B18-5E11-B542-DE29A2E76D9C}"/>
                </a:ext>
              </a:extLst>
            </p:cNvPr>
            <p:cNvSpPr txBox="1"/>
            <p:nvPr/>
          </p:nvSpPr>
          <p:spPr>
            <a:xfrm>
              <a:off x="6810789" y="6077595"/>
              <a:ext cx="457005" cy="153888"/>
            </a:xfrm>
            <a:prstGeom prst="rect">
              <a:avLst/>
            </a:prstGeom>
            <a:noFill/>
          </p:spPr>
          <p:txBody>
            <a:bodyPr wrap="square" rtlCol="0">
              <a:spAutoFit/>
            </a:bodyPr>
            <a:lstStyle/>
            <a:p>
              <a:r>
                <a:rPr lang="en-US" sz="400" dirty="0">
                  <a:solidFill>
                    <a:schemeClr val="tx1">
                      <a:lumMod val="65000"/>
                      <a:lumOff val="35000"/>
                    </a:schemeClr>
                  </a:solidFill>
                  <a:latin typeface="Times New Roman" panose="02020603050405020304" pitchFamily="18" charset="0"/>
                  <a:cs typeface="Times New Roman" panose="02020603050405020304" pitchFamily="18" charset="0"/>
                </a:rPr>
                <a:t>Control units</a:t>
              </a:r>
            </a:p>
          </p:txBody>
        </p:sp>
        <p:sp>
          <p:nvSpPr>
            <p:cNvPr id="42" name="TextBox 41">
              <a:extLst>
                <a:ext uri="{FF2B5EF4-FFF2-40B4-BE49-F238E27FC236}">
                  <a16:creationId xmlns:a16="http://schemas.microsoft.com/office/drawing/2014/main" id="{309A465B-F342-E6E4-DB67-D6F2D428870C}"/>
                </a:ext>
              </a:extLst>
            </p:cNvPr>
            <p:cNvSpPr txBox="1"/>
            <p:nvPr/>
          </p:nvSpPr>
          <p:spPr>
            <a:xfrm>
              <a:off x="6810788" y="6260191"/>
              <a:ext cx="498915" cy="153888"/>
            </a:xfrm>
            <a:prstGeom prst="rect">
              <a:avLst/>
            </a:prstGeom>
            <a:noFill/>
          </p:spPr>
          <p:txBody>
            <a:bodyPr wrap="square" rtlCol="0">
              <a:spAutoFit/>
            </a:bodyPr>
            <a:lstStyle/>
            <a:p>
              <a:r>
                <a:rPr lang="en-US" sz="400" dirty="0">
                  <a:solidFill>
                    <a:schemeClr val="tx1">
                      <a:lumMod val="65000"/>
                      <a:lumOff val="35000"/>
                    </a:schemeClr>
                  </a:solidFill>
                  <a:latin typeface="Times New Roman" panose="02020603050405020304" pitchFamily="18" charset="0"/>
                  <a:cs typeface="Times New Roman" panose="02020603050405020304" pitchFamily="18" charset="0"/>
                </a:rPr>
                <a:t>Omitted units</a:t>
              </a:r>
            </a:p>
          </p:txBody>
        </p:sp>
      </p:grpSp>
      <p:cxnSp>
        <p:nvCxnSpPr>
          <p:cNvPr id="54" name="Straight Connector 53">
            <a:extLst>
              <a:ext uri="{FF2B5EF4-FFF2-40B4-BE49-F238E27FC236}">
                <a16:creationId xmlns:a16="http://schemas.microsoft.com/office/drawing/2014/main" id="{5FC9E34C-2010-4BAA-D155-67C06C96E4AC}"/>
              </a:ext>
            </a:extLst>
          </p:cNvPr>
          <p:cNvCxnSpPr>
            <a:cxnSpLocks/>
          </p:cNvCxnSpPr>
          <p:nvPr/>
        </p:nvCxnSpPr>
        <p:spPr>
          <a:xfrm>
            <a:off x="80697" y="5487751"/>
            <a:ext cx="62361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4B63C63C-B924-6B64-C08C-85591671C95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937130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32</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84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mpirical strategy</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cxnSp>
        <p:nvCxnSpPr>
          <p:cNvPr id="8" name="Straight Connector 7">
            <a:extLst>
              <a:ext uri="{FF2B5EF4-FFF2-40B4-BE49-F238E27FC236}">
                <a16:creationId xmlns:a16="http://schemas.microsoft.com/office/drawing/2014/main" id="{272DFEF5-ED0D-78DA-C8DD-67A25FE2BF23}"/>
              </a:ext>
            </a:extLst>
          </p:cNvPr>
          <p:cNvCxnSpPr>
            <a:cxnSpLocks/>
          </p:cNvCxnSpPr>
          <p:nvPr/>
        </p:nvCxnSpPr>
        <p:spPr>
          <a:xfrm>
            <a:off x="6884604" y="17821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E014AD-099E-490E-22D4-B877EBA47197}"/>
              </a:ext>
            </a:extLst>
          </p:cNvPr>
          <p:cNvCxnSpPr>
            <a:cxnSpLocks/>
          </p:cNvCxnSpPr>
          <p:nvPr/>
        </p:nvCxnSpPr>
        <p:spPr>
          <a:xfrm>
            <a:off x="6884604" y="22912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D9B9B6-AC9C-1D48-BB5D-190AE0FF825F}"/>
              </a:ext>
            </a:extLst>
          </p:cNvPr>
          <p:cNvCxnSpPr>
            <a:cxnSpLocks/>
          </p:cNvCxnSpPr>
          <p:nvPr/>
        </p:nvCxnSpPr>
        <p:spPr>
          <a:xfrm>
            <a:off x="6884604" y="28003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01E436-C82B-ED20-00BB-88F7174BAF80}"/>
              </a:ext>
            </a:extLst>
          </p:cNvPr>
          <p:cNvCxnSpPr>
            <a:cxnSpLocks/>
          </p:cNvCxnSpPr>
          <p:nvPr/>
        </p:nvCxnSpPr>
        <p:spPr>
          <a:xfrm>
            <a:off x="6884604" y="330949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E9C97E-9C8F-4879-6C1B-0A44A64B3467}"/>
              </a:ext>
            </a:extLst>
          </p:cNvPr>
          <p:cNvCxnSpPr>
            <a:cxnSpLocks/>
          </p:cNvCxnSpPr>
          <p:nvPr/>
        </p:nvCxnSpPr>
        <p:spPr>
          <a:xfrm>
            <a:off x="6884604" y="381860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Circle: Hollow 12">
            <a:extLst>
              <a:ext uri="{FF2B5EF4-FFF2-40B4-BE49-F238E27FC236}">
                <a16:creationId xmlns:a16="http://schemas.microsoft.com/office/drawing/2014/main" id="{F1C667E0-771C-3C74-13A6-C93E5AFFE2C2}"/>
              </a:ext>
            </a:extLst>
          </p:cNvPr>
          <p:cNvSpPr>
            <a:spLocks noChangeAspect="1"/>
          </p:cNvSpPr>
          <p:nvPr/>
        </p:nvSpPr>
        <p:spPr>
          <a:xfrm>
            <a:off x="7670713"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 name="Circle: Hollow 13">
            <a:extLst>
              <a:ext uri="{FF2B5EF4-FFF2-40B4-BE49-F238E27FC236}">
                <a16:creationId xmlns:a16="http://schemas.microsoft.com/office/drawing/2014/main" id="{45B98D4F-83B7-734C-79DF-36EF3E23E0D1}"/>
              </a:ext>
            </a:extLst>
          </p:cNvPr>
          <p:cNvSpPr>
            <a:spLocks noChangeAspect="1"/>
          </p:cNvSpPr>
          <p:nvPr/>
        </p:nvSpPr>
        <p:spPr>
          <a:xfrm>
            <a:off x="7670713"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 name="Circle: Hollow 14">
            <a:extLst>
              <a:ext uri="{FF2B5EF4-FFF2-40B4-BE49-F238E27FC236}">
                <a16:creationId xmlns:a16="http://schemas.microsoft.com/office/drawing/2014/main" id="{34EAC8B1-322A-CE3A-4E18-0CFA16F35002}"/>
              </a:ext>
            </a:extLst>
          </p:cNvPr>
          <p:cNvSpPr>
            <a:spLocks noChangeAspect="1"/>
          </p:cNvSpPr>
          <p:nvPr/>
        </p:nvSpPr>
        <p:spPr>
          <a:xfrm>
            <a:off x="7670713"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 name="Circle: Hollow 15">
            <a:extLst>
              <a:ext uri="{FF2B5EF4-FFF2-40B4-BE49-F238E27FC236}">
                <a16:creationId xmlns:a16="http://schemas.microsoft.com/office/drawing/2014/main" id="{337CE461-A63F-1AB2-5CF3-8E9F6AB96A56}"/>
              </a:ext>
            </a:extLst>
          </p:cNvPr>
          <p:cNvSpPr>
            <a:spLocks noChangeAspect="1"/>
          </p:cNvSpPr>
          <p:nvPr/>
        </p:nvSpPr>
        <p:spPr>
          <a:xfrm>
            <a:off x="7670713"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 name="Circle: Hollow 16">
            <a:extLst>
              <a:ext uri="{FF2B5EF4-FFF2-40B4-BE49-F238E27FC236}">
                <a16:creationId xmlns:a16="http://schemas.microsoft.com/office/drawing/2014/main" id="{68372CD7-9D4C-A989-850C-49933E59D0B2}"/>
              </a:ext>
            </a:extLst>
          </p:cNvPr>
          <p:cNvSpPr>
            <a:spLocks noChangeAspect="1"/>
          </p:cNvSpPr>
          <p:nvPr/>
        </p:nvSpPr>
        <p:spPr>
          <a:xfrm>
            <a:off x="7670713" y="3705956"/>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53C8E02-FB55-3D08-718A-57F11DD88764}"/>
              </a:ext>
            </a:extLst>
          </p:cNvPr>
          <p:cNvSpPr txBox="1"/>
          <p:nvPr/>
        </p:nvSpPr>
        <p:spPr>
          <a:xfrm>
            <a:off x="7561274" y="391595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22" name="TextBox 21">
            <a:extLst>
              <a:ext uri="{FF2B5EF4-FFF2-40B4-BE49-F238E27FC236}">
                <a16:creationId xmlns:a16="http://schemas.microsoft.com/office/drawing/2014/main" id="{E82B25ED-EBD7-8E96-318F-FFBBA50B29AF}"/>
              </a:ext>
            </a:extLst>
          </p:cNvPr>
          <p:cNvSpPr txBox="1"/>
          <p:nvPr/>
        </p:nvSpPr>
        <p:spPr>
          <a:xfrm>
            <a:off x="1685381" y="5089687"/>
            <a:ext cx="1989647"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de legalización (T = 1 / T = 0)</a:t>
            </a:r>
          </a:p>
        </p:txBody>
      </p:sp>
      <p:sp>
        <p:nvSpPr>
          <p:cNvPr id="23" name="Circle: Hollow 22">
            <a:extLst>
              <a:ext uri="{FF2B5EF4-FFF2-40B4-BE49-F238E27FC236}">
                <a16:creationId xmlns:a16="http://schemas.microsoft.com/office/drawing/2014/main" id="{0F675522-19A1-7A6B-4B3E-9C021661CBE7}"/>
              </a:ext>
            </a:extLst>
          </p:cNvPr>
          <p:cNvSpPr>
            <a:spLocks noChangeAspect="1"/>
          </p:cNvSpPr>
          <p:nvPr/>
        </p:nvSpPr>
        <p:spPr>
          <a:xfrm>
            <a:off x="8265319"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5" name="Circle: Hollow 24">
            <a:extLst>
              <a:ext uri="{FF2B5EF4-FFF2-40B4-BE49-F238E27FC236}">
                <a16:creationId xmlns:a16="http://schemas.microsoft.com/office/drawing/2014/main" id="{D3BBEE6C-D144-3C74-7F20-DC497EC32F93}"/>
              </a:ext>
            </a:extLst>
          </p:cNvPr>
          <p:cNvSpPr>
            <a:spLocks noChangeAspect="1"/>
          </p:cNvSpPr>
          <p:nvPr/>
        </p:nvSpPr>
        <p:spPr>
          <a:xfrm>
            <a:off x="8265319"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8" name="Circle: Hollow 27">
            <a:extLst>
              <a:ext uri="{FF2B5EF4-FFF2-40B4-BE49-F238E27FC236}">
                <a16:creationId xmlns:a16="http://schemas.microsoft.com/office/drawing/2014/main" id="{2739AD4D-8378-E7BB-B59C-3ED0C1A75627}"/>
              </a:ext>
            </a:extLst>
          </p:cNvPr>
          <p:cNvSpPr>
            <a:spLocks noChangeAspect="1"/>
          </p:cNvSpPr>
          <p:nvPr/>
        </p:nvSpPr>
        <p:spPr>
          <a:xfrm>
            <a:off x="8265319"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9" name="Circle: Hollow 28">
            <a:extLst>
              <a:ext uri="{FF2B5EF4-FFF2-40B4-BE49-F238E27FC236}">
                <a16:creationId xmlns:a16="http://schemas.microsoft.com/office/drawing/2014/main" id="{BE4344BF-F21D-036D-A5AA-725456536221}"/>
              </a:ext>
            </a:extLst>
          </p:cNvPr>
          <p:cNvSpPr>
            <a:spLocks noChangeAspect="1"/>
          </p:cNvSpPr>
          <p:nvPr/>
        </p:nvSpPr>
        <p:spPr>
          <a:xfrm>
            <a:off x="8265319"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0" name="Circle: Hollow 29">
            <a:extLst>
              <a:ext uri="{FF2B5EF4-FFF2-40B4-BE49-F238E27FC236}">
                <a16:creationId xmlns:a16="http://schemas.microsoft.com/office/drawing/2014/main" id="{9C3E1603-D2A4-597B-327B-A7C9ACED0123}"/>
              </a:ext>
            </a:extLst>
          </p:cNvPr>
          <p:cNvSpPr>
            <a:spLocks noChangeAspect="1"/>
          </p:cNvSpPr>
          <p:nvPr/>
        </p:nvSpPr>
        <p:spPr>
          <a:xfrm>
            <a:off x="8265319" y="3705956"/>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20049B4-F14A-F560-A4B9-2DC8BA08864C}"/>
              </a:ext>
            </a:extLst>
          </p:cNvPr>
          <p:cNvSpPr txBox="1"/>
          <p:nvPr/>
        </p:nvSpPr>
        <p:spPr>
          <a:xfrm>
            <a:off x="8157389"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32" name="Circle: Hollow 31">
            <a:extLst>
              <a:ext uri="{FF2B5EF4-FFF2-40B4-BE49-F238E27FC236}">
                <a16:creationId xmlns:a16="http://schemas.microsoft.com/office/drawing/2014/main" id="{7525603D-856D-D842-B56B-F72D553493D9}"/>
              </a:ext>
            </a:extLst>
          </p:cNvPr>
          <p:cNvSpPr>
            <a:spLocks noChangeAspect="1"/>
          </p:cNvSpPr>
          <p:nvPr/>
        </p:nvSpPr>
        <p:spPr>
          <a:xfrm>
            <a:off x="8859925"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3" name="Circle: Hollow 32">
            <a:extLst>
              <a:ext uri="{FF2B5EF4-FFF2-40B4-BE49-F238E27FC236}">
                <a16:creationId xmlns:a16="http://schemas.microsoft.com/office/drawing/2014/main" id="{E52648FA-5EF8-6E9B-B5C9-97ED5868F298}"/>
              </a:ext>
            </a:extLst>
          </p:cNvPr>
          <p:cNvSpPr>
            <a:spLocks noChangeAspect="1"/>
          </p:cNvSpPr>
          <p:nvPr/>
        </p:nvSpPr>
        <p:spPr>
          <a:xfrm>
            <a:off x="8859925"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4" name="Circle: Hollow 33">
            <a:extLst>
              <a:ext uri="{FF2B5EF4-FFF2-40B4-BE49-F238E27FC236}">
                <a16:creationId xmlns:a16="http://schemas.microsoft.com/office/drawing/2014/main" id="{53E03B54-C5BE-C3B5-613C-ABC3ED3F47B7}"/>
              </a:ext>
            </a:extLst>
          </p:cNvPr>
          <p:cNvSpPr>
            <a:spLocks noChangeAspect="1"/>
          </p:cNvSpPr>
          <p:nvPr/>
        </p:nvSpPr>
        <p:spPr>
          <a:xfrm>
            <a:off x="8859925"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5" name="Circle: Hollow 34">
            <a:extLst>
              <a:ext uri="{FF2B5EF4-FFF2-40B4-BE49-F238E27FC236}">
                <a16:creationId xmlns:a16="http://schemas.microsoft.com/office/drawing/2014/main" id="{41B02763-4E70-7239-A941-5D2374A8767D}"/>
              </a:ext>
            </a:extLst>
          </p:cNvPr>
          <p:cNvSpPr>
            <a:spLocks noChangeAspect="1"/>
          </p:cNvSpPr>
          <p:nvPr/>
        </p:nvSpPr>
        <p:spPr>
          <a:xfrm>
            <a:off x="8859925" y="3196852"/>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6" name="Circle: Hollow 35">
            <a:extLst>
              <a:ext uri="{FF2B5EF4-FFF2-40B4-BE49-F238E27FC236}">
                <a16:creationId xmlns:a16="http://schemas.microsoft.com/office/drawing/2014/main" id="{A1D04DB7-7F92-03CF-D23E-A58E2EBC3646}"/>
              </a:ext>
            </a:extLst>
          </p:cNvPr>
          <p:cNvSpPr>
            <a:spLocks noChangeAspect="1"/>
          </p:cNvSpPr>
          <p:nvPr/>
        </p:nvSpPr>
        <p:spPr>
          <a:xfrm>
            <a:off x="8859925"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69E3745-EDAF-1D73-43FF-1D16D917465A}"/>
              </a:ext>
            </a:extLst>
          </p:cNvPr>
          <p:cNvSpPr txBox="1"/>
          <p:nvPr/>
        </p:nvSpPr>
        <p:spPr>
          <a:xfrm>
            <a:off x="8751995"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38" name="Circle: Hollow 37">
            <a:extLst>
              <a:ext uri="{FF2B5EF4-FFF2-40B4-BE49-F238E27FC236}">
                <a16:creationId xmlns:a16="http://schemas.microsoft.com/office/drawing/2014/main" id="{6B8EEEC1-02E0-6F60-33B9-C7358DC95C14}"/>
              </a:ext>
            </a:extLst>
          </p:cNvPr>
          <p:cNvSpPr>
            <a:spLocks noChangeAspect="1"/>
          </p:cNvSpPr>
          <p:nvPr/>
        </p:nvSpPr>
        <p:spPr>
          <a:xfrm>
            <a:off x="9454531"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9" name="Circle: Hollow 38">
            <a:extLst>
              <a:ext uri="{FF2B5EF4-FFF2-40B4-BE49-F238E27FC236}">
                <a16:creationId xmlns:a16="http://schemas.microsoft.com/office/drawing/2014/main" id="{26A85705-0CAF-B808-C3C1-20759E272C89}"/>
              </a:ext>
            </a:extLst>
          </p:cNvPr>
          <p:cNvSpPr>
            <a:spLocks noChangeAspect="1"/>
          </p:cNvSpPr>
          <p:nvPr/>
        </p:nvSpPr>
        <p:spPr>
          <a:xfrm>
            <a:off x="9454531"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0" name="Circle: Hollow 39">
            <a:extLst>
              <a:ext uri="{FF2B5EF4-FFF2-40B4-BE49-F238E27FC236}">
                <a16:creationId xmlns:a16="http://schemas.microsoft.com/office/drawing/2014/main" id="{7D4ED6AF-14A8-C9A5-F4CA-78047ECECCDB}"/>
              </a:ext>
            </a:extLst>
          </p:cNvPr>
          <p:cNvSpPr>
            <a:spLocks noChangeAspect="1"/>
          </p:cNvSpPr>
          <p:nvPr/>
        </p:nvSpPr>
        <p:spPr>
          <a:xfrm>
            <a:off x="9454531" y="2678328"/>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1" name="Circle: Hollow 40">
            <a:extLst>
              <a:ext uri="{FF2B5EF4-FFF2-40B4-BE49-F238E27FC236}">
                <a16:creationId xmlns:a16="http://schemas.microsoft.com/office/drawing/2014/main" id="{657C436C-BB57-C01F-985D-D033907E0090}"/>
              </a:ext>
            </a:extLst>
          </p:cNvPr>
          <p:cNvSpPr>
            <a:spLocks noChangeAspect="1"/>
          </p:cNvSpPr>
          <p:nvPr/>
        </p:nvSpPr>
        <p:spPr>
          <a:xfrm>
            <a:off x="9454531"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2" name="Circle: Hollow 41">
            <a:extLst>
              <a:ext uri="{FF2B5EF4-FFF2-40B4-BE49-F238E27FC236}">
                <a16:creationId xmlns:a16="http://schemas.microsoft.com/office/drawing/2014/main" id="{704B004D-E782-F1CC-B0A5-D78B4EFF847B}"/>
              </a:ext>
            </a:extLst>
          </p:cNvPr>
          <p:cNvSpPr>
            <a:spLocks noChangeAspect="1"/>
          </p:cNvSpPr>
          <p:nvPr/>
        </p:nvSpPr>
        <p:spPr>
          <a:xfrm>
            <a:off x="9454531"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23C26D9-4024-9728-419B-8B128B5AD9B6}"/>
              </a:ext>
            </a:extLst>
          </p:cNvPr>
          <p:cNvSpPr txBox="1"/>
          <p:nvPr/>
        </p:nvSpPr>
        <p:spPr>
          <a:xfrm>
            <a:off x="9346601"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44" name="Circle: Hollow 43">
            <a:extLst>
              <a:ext uri="{FF2B5EF4-FFF2-40B4-BE49-F238E27FC236}">
                <a16:creationId xmlns:a16="http://schemas.microsoft.com/office/drawing/2014/main" id="{0876F778-6507-F94D-7436-A17664CD1D18}"/>
              </a:ext>
            </a:extLst>
          </p:cNvPr>
          <p:cNvSpPr>
            <a:spLocks noChangeAspect="1"/>
          </p:cNvSpPr>
          <p:nvPr/>
        </p:nvSpPr>
        <p:spPr>
          <a:xfrm>
            <a:off x="10643743" y="1664832"/>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5" name="Circle: Hollow 44">
            <a:extLst>
              <a:ext uri="{FF2B5EF4-FFF2-40B4-BE49-F238E27FC236}">
                <a16:creationId xmlns:a16="http://schemas.microsoft.com/office/drawing/2014/main" id="{A4FAE248-1C06-764B-96D1-88913E62587B}"/>
              </a:ext>
            </a:extLst>
          </p:cNvPr>
          <p:cNvSpPr>
            <a:spLocks noChangeAspect="1"/>
          </p:cNvSpPr>
          <p:nvPr/>
        </p:nvSpPr>
        <p:spPr>
          <a:xfrm>
            <a:off x="10643743" y="2173935"/>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6" name="Circle: Hollow 45">
            <a:extLst>
              <a:ext uri="{FF2B5EF4-FFF2-40B4-BE49-F238E27FC236}">
                <a16:creationId xmlns:a16="http://schemas.microsoft.com/office/drawing/2014/main" id="{23CD3114-5AFD-3F57-8958-0404A5996AC3}"/>
              </a:ext>
            </a:extLst>
          </p:cNvPr>
          <p:cNvSpPr>
            <a:spLocks noChangeAspect="1"/>
          </p:cNvSpPr>
          <p:nvPr/>
        </p:nvSpPr>
        <p:spPr>
          <a:xfrm>
            <a:off x="10643743" y="2678328"/>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7" name="Circle: Hollow 46">
            <a:extLst>
              <a:ext uri="{FF2B5EF4-FFF2-40B4-BE49-F238E27FC236}">
                <a16:creationId xmlns:a16="http://schemas.microsoft.com/office/drawing/2014/main" id="{C571D0E7-DBF9-D14C-C112-F865690F62C2}"/>
              </a:ext>
            </a:extLst>
          </p:cNvPr>
          <p:cNvSpPr>
            <a:spLocks noChangeAspect="1"/>
          </p:cNvSpPr>
          <p:nvPr/>
        </p:nvSpPr>
        <p:spPr>
          <a:xfrm>
            <a:off x="10643743"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8" name="Circle: Hollow 47">
            <a:extLst>
              <a:ext uri="{FF2B5EF4-FFF2-40B4-BE49-F238E27FC236}">
                <a16:creationId xmlns:a16="http://schemas.microsoft.com/office/drawing/2014/main" id="{3CF279F7-12B2-22A4-ABFD-856EA7446756}"/>
              </a:ext>
            </a:extLst>
          </p:cNvPr>
          <p:cNvSpPr>
            <a:spLocks noChangeAspect="1"/>
          </p:cNvSpPr>
          <p:nvPr/>
        </p:nvSpPr>
        <p:spPr>
          <a:xfrm>
            <a:off x="10643743"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4899778-0B8D-B0C1-C094-F72B224C875B}"/>
              </a:ext>
            </a:extLst>
          </p:cNvPr>
          <p:cNvSpPr txBox="1"/>
          <p:nvPr/>
        </p:nvSpPr>
        <p:spPr>
          <a:xfrm>
            <a:off x="10535813"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50" name="Circle: Hollow 49">
            <a:extLst>
              <a:ext uri="{FF2B5EF4-FFF2-40B4-BE49-F238E27FC236}">
                <a16:creationId xmlns:a16="http://schemas.microsoft.com/office/drawing/2014/main" id="{419881D9-6244-DA94-4E85-B3F581B15C5B}"/>
              </a:ext>
            </a:extLst>
          </p:cNvPr>
          <p:cNvSpPr>
            <a:spLocks noChangeAspect="1"/>
          </p:cNvSpPr>
          <p:nvPr/>
        </p:nvSpPr>
        <p:spPr>
          <a:xfrm>
            <a:off x="7076107"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1" name="Circle: Hollow 50">
            <a:extLst>
              <a:ext uri="{FF2B5EF4-FFF2-40B4-BE49-F238E27FC236}">
                <a16:creationId xmlns:a16="http://schemas.microsoft.com/office/drawing/2014/main" id="{DD6CD6EE-6BB9-27D3-2566-806F48CE5259}"/>
              </a:ext>
            </a:extLst>
          </p:cNvPr>
          <p:cNvSpPr>
            <a:spLocks noChangeAspect="1"/>
          </p:cNvSpPr>
          <p:nvPr/>
        </p:nvSpPr>
        <p:spPr>
          <a:xfrm>
            <a:off x="7076107"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2" name="Circle: Hollow 51">
            <a:extLst>
              <a:ext uri="{FF2B5EF4-FFF2-40B4-BE49-F238E27FC236}">
                <a16:creationId xmlns:a16="http://schemas.microsoft.com/office/drawing/2014/main" id="{3ACF87DE-4757-1047-F718-10D842E6880C}"/>
              </a:ext>
            </a:extLst>
          </p:cNvPr>
          <p:cNvSpPr>
            <a:spLocks noChangeAspect="1"/>
          </p:cNvSpPr>
          <p:nvPr/>
        </p:nvSpPr>
        <p:spPr>
          <a:xfrm>
            <a:off x="7076107"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3" name="Circle: Hollow 52">
            <a:extLst>
              <a:ext uri="{FF2B5EF4-FFF2-40B4-BE49-F238E27FC236}">
                <a16:creationId xmlns:a16="http://schemas.microsoft.com/office/drawing/2014/main" id="{41E6E72C-5381-23DF-1D4E-60544A0D2B91}"/>
              </a:ext>
            </a:extLst>
          </p:cNvPr>
          <p:cNvSpPr>
            <a:spLocks noChangeAspect="1"/>
          </p:cNvSpPr>
          <p:nvPr/>
        </p:nvSpPr>
        <p:spPr>
          <a:xfrm>
            <a:off x="7076107"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4" name="Circle: Hollow 53">
            <a:extLst>
              <a:ext uri="{FF2B5EF4-FFF2-40B4-BE49-F238E27FC236}">
                <a16:creationId xmlns:a16="http://schemas.microsoft.com/office/drawing/2014/main" id="{C9534C0D-29CB-B2AA-40F9-97548FBD6DDC}"/>
              </a:ext>
            </a:extLst>
          </p:cNvPr>
          <p:cNvSpPr>
            <a:spLocks noChangeAspect="1"/>
          </p:cNvSpPr>
          <p:nvPr/>
        </p:nvSpPr>
        <p:spPr>
          <a:xfrm>
            <a:off x="7076107" y="3705956"/>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FB42150E-9884-34EB-D46E-A3B77F642600}"/>
              </a:ext>
            </a:extLst>
          </p:cNvPr>
          <p:cNvSpPr txBox="1"/>
          <p:nvPr/>
        </p:nvSpPr>
        <p:spPr>
          <a:xfrm>
            <a:off x="6964971" y="392077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56" name="Circle: Hollow 55">
            <a:extLst>
              <a:ext uri="{FF2B5EF4-FFF2-40B4-BE49-F238E27FC236}">
                <a16:creationId xmlns:a16="http://schemas.microsoft.com/office/drawing/2014/main" id="{5316D439-C790-B638-5F41-FA47E622E869}"/>
              </a:ext>
            </a:extLst>
          </p:cNvPr>
          <p:cNvSpPr>
            <a:spLocks noChangeAspect="1"/>
          </p:cNvSpPr>
          <p:nvPr/>
        </p:nvSpPr>
        <p:spPr>
          <a:xfrm>
            <a:off x="10049137"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7" name="Circle: Hollow 56">
            <a:extLst>
              <a:ext uri="{FF2B5EF4-FFF2-40B4-BE49-F238E27FC236}">
                <a16:creationId xmlns:a16="http://schemas.microsoft.com/office/drawing/2014/main" id="{9DBF68EB-5137-11F3-DA20-6F884A8B1965}"/>
              </a:ext>
            </a:extLst>
          </p:cNvPr>
          <p:cNvSpPr>
            <a:spLocks noChangeAspect="1"/>
          </p:cNvSpPr>
          <p:nvPr/>
        </p:nvSpPr>
        <p:spPr>
          <a:xfrm>
            <a:off x="10049137" y="2173935"/>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8" name="Circle: Hollow 57">
            <a:extLst>
              <a:ext uri="{FF2B5EF4-FFF2-40B4-BE49-F238E27FC236}">
                <a16:creationId xmlns:a16="http://schemas.microsoft.com/office/drawing/2014/main" id="{8D84DC0F-165B-45DB-E514-EF9530D5F984}"/>
              </a:ext>
            </a:extLst>
          </p:cNvPr>
          <p:cNvSpPr>
            <a:spLocks noChangeAspect="1"/>
          </p:cNvSpPr>
          <p:nvPr/>
        </p:nvSpPr>
        <p:spPr>
          <a:xfrm>
            <a:off x="10049137" y="2678328"/>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9" name="Circle: Hollow 58">
            <a:extLst>
              <a:ext uri="{FF2B5EF4-FFF2-40B4-BE49-F238E27FC236}">
                <a16:creationId xmlns:a16="http://schemas.microsoft.com/office/drawing/2014/main" id="{66D9C5D8-5233-8DA4-3576-07F4BD61B144}"/>
              </a:ext>
            </a:extLst>
          </p:cNvPr>
          <p:cNvSpPr>
            <a:spLocks noChangeAspect="1"/>
          </p:cNvSpPr>
          <p:nvPr/>
        </p:nvSpPr>
        <p:spPr>
          <a:xfrm>
            <a:off x="10049137"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0" name="Circle: Hollow 59">
            <a:extLst>
              <a:ext uri="{FF2B5EF4-FFF2-40B4-BE49-F238E27FC236}">
                <a16:creationId xmlns:a16="http://schemas.microsoft.com/office/drawing/2014/main" id="{97A2A7FD-5356-B1F6-29EC-853DEA67E3DA}"/>
              </a:ext>
            </a:extLst>
          </p:cNvPr>
          <p:cNvSpPr>
            <a:spLocks noChangeAspect="1"/>
          </p:cNvSpPr>
          <p:nvPr/>
        </p:nvSpPr>
        <p:spPr>
          <a:xfrm>
            <a:off x="10049137"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745E3FB4-4C7E-792B-0483-E1D9FDF38923}"/>
              </a:ext>
            </a:extLst>
          </p:cNvPr>
          <p:cNvSpPr txBox="1"/>
          <p:nvPr/>
        </p:nvSpPr>
        <p:spPr>
          <a:xfrm>
            <a:off x="9941207"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62" name="TextBox 61">
            <a:extLst>
              <a:ext uri="{FF2B5EF4-FFF2-40B4-BE49-F238E27FC236}">
                <a16:creationId xmlns:a16="http://schemas.microsoft.com/office/drawing/2014/main" id="{8CF30C77-BC37-39E4-7986-F489B2967FDA}"/>
              </a:ext>
            </a:extLst>
          </p:cNvPr>
          <p:cNvSpPr txBox="1"/>
          <p:nvPr/>
        </p:nvSpPr>
        <p:spPr>
          <a:xfrm>
            <a:off x="6515285" y="167744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63" name="TextBox 62">
            <a:extLst>
              <a:ext uri="{FF2B5EF4-FFF2-40B4-BE49-F238E27FC236}">
                <a16:creationId xmlns:a16="http://schemas.microsoft.com/office/drawing/2014/main" id="{C684D83E-DCA2-1D5C-4CF8-7FA1F7CA9269}"/>
              </a:ext>
            </a:extLst>
          </p:cNvPr>
          <p:cNvSpPr txBox="1"/>
          <p:nvPr/>
        </p:nvSpPr>
        <p:spPr>
          <a:xfrm>
            <a:off x="6515285" y="217393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64" name="TextBox 63">
            <a:extLst>
              <a:ext uri="{FF2B5EF4-FFF2-40B4-BE49-F238E27FC236}">
                <a16:creationId xmlns:a16="http://schemas.microsoft.com/office/drawing/2014/main" id="{07B30055-57DE-2ACF-9253-9962CA35B482}"/>
              </a:ext>
            </a:extLst>
          </p:cNvPr>
          <p:cNvSpPr txBox="1"/>
          <p:nvPr/>
        </p:nvSpPr>
        <p:spPr>
          <a:xfrm>
            <a:off x="6515285" y="269094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65" name="TextBox 64">
            <a:extLst>
              <a:ext uri="{FF2B5EF4-FFF2-40B4-BE49-F238E27FC236}">
                <a16:creationId xmlns:a16="http://schemas.microsoft.com/office/drawing/2014/main" id="{61B4BFF7-CA10-5CB9-710B-2DC0E36157C8}"/>
              </a:ext>
            </a:extLst>
          </p:cNvPr>
          <p:cNvSpPr txBox="1"/>
          <p:nvPr/>
        </p:nvSpPr>
        <p:spPr>
          <a:xfrm>
            <a:off x="6515285" y="319685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66" name="TextBox 65">
            <a:extLst>
              <a:ext uri="{FF2B5EF4-FFF2-40B4-BE49-F238E27FC236}">
                <a16:creationId xmlns:a16="http://schemas.microsoft.com/office/drawing/2014/main" id="{BAA4D11E-226B-4F97-E51F-B2E24A75D4D0}"/>
              </a:ext>
            </a:extLst>
          </p:cNvPr>
          <p:cNvSpPr txBox="1"/>
          <p:nvPr/>
        </p:nvSpPr>
        <p:spPr>
          <a:xfrm>
            <a:off x="6515285" y="371355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67" name="Straight Connector 66">
            <a:extLst>
              <a:ext uri="{FF2B5EF4-FFF2-40B4-BE49-F238E27FC236}">
                <a16:creationId xmlns:a16="http://schemas.microsoft.com/office/drawing/2014/main" id="{16DB6226-C63C-D27F-BAA0-1848FAFE8D9D}"/>
              </a:ext>
            </a:extLst>
          </p:cNvPr>
          <p:cNvCxnSpPr/>
          <p:nvPr/>
        </p:nvCxnSpPr>
        <p:spPr>
          <a:xfrm>
            <a:off x="6453746" y="160144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600456A-374D-1A68-85FA-E8F3F7689BDC}"/>
              </a:ext>
            </a:extLst>
          </p:cNvPr>
          <p:cNvSpPr txBox="1"/>
          <p:nvPr/>
        </p:nvSpPr>
        <p:spPr>
          <a:xfrm rot="16200000">
            <a:off x="6002115" y="261129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2164349-CFCE-579D-BD4A-730577F224C5}"/>
                  </a:ext>
                </a:extLst>
              </p:cNvPr>
              <p:cNvSpPr txBox="1"/>
              <p:nvPr/>
            </p:nvSpPr>
            <p:spPr>
              <a:xfrm>
                <a:off x="8267532" y="1248697"/>
                <a:ext cx="44614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1</m:t>
                          </m:r>
                        </m:sub>
                      </m:sSub>
                      <m:r>
                        <a:rPr lang="es-ES" sz="1050" b="0" i="1" smtClean="0">
                          <a:latin typeface="Cambria Math" panose="02040503050406030204" pitchFamily="18" charset="0"/>
                        </a:rPr>
                        <m:t>…</m:t>
                      </m:r>
                    </m:oMath>
                  </m:oMathPara>
                </a14:m>
                <a:endParaRPr lang="en-US" sz="1050" dirty="0"/>
              </a:p>
            </p:txBody>
          </p:sp>
        </mc:Choice>
        <mc:Fallback xmlns="">
          <p:sp>
            <p:nvSpPr>
              <p:cNvPr id="69" name="TextBox 68">
                <a:extLst>
                  <a:ext uri="{FF2B5EF4-FFF2-40B4-BE49-F238E27FC236}">
                    <a16:creationId xmlns:a16="http://schemas.microsoft.com/office/drawing/2014/main" id="{02164349-CFCE-579D-BD4A-730577F224C5}"/>
                  </a:ext>
                </a:extLst>
              </p:cNvPr>
              <p:cNvSpPr txBox="1">
                <a:spLocks noRot="1" noChangeAspect="1" noMove="1" noResize="1" noEditPoints="1" noAdjustHandles="1" noChangeArrowheads="1" noChangeShapeType="1" noTextEdit="1"/>
              </p:cNvSpPr>
              <p:nvPr/>
            </p:nvSpPr>
            <p:spPr>
              <a:xfrm>
                <a:off x="8267532" y="1248697"/>
                <a:ext cx="446148" cy="161583"/>
              </a:xfrm>
              <a:prstGeom prst="rect">
                <a:avLst/>
              </a:prstGeom>
              <a:blipFill>
                <a:blip r:embed="rId4"/>
                <a:stretch>
                  <a:fillRect l="-6849" b="-15385"/>
                </a:stretch>
              </a:blipFill>
            </p:spPr>
            <p:txBody>
              <a:bodyPr/>
              <a:lstStyle/>
              <a:p>
                <a:r>
                  <a:rPr lang="en-US">
                    <a:noFill/>
                  </a:rPr>
                  <a:t> </a:t>
                </a:r>
              </a:p>
            </p:txBody>
          </p:sp>
        </mc:Fallback>
      </mc:AlternateContent>
      <p:sp>
        <p:nvSpPr>
          <p:cNvPr id="70" name="Freeform: Shape 69">
            <a:extLst>
              <a:ext uri="{FF2B5EF4-FFF2-40B4-BE49-F238E27FC236}">
                <a16:creationId xmlns:a16="http://schemas.microsoft.com/office/drawing/2014/main" id="{48EF349A-D66E-8B3D-6463-B5AC7A0757B0}"/>
              </a:ext>
            </a:extLst>
          </p:cNvPr>
          <p:cNvSpPr/>
          <p:nvPr/>
        </p:nvSpPr>
        <p:spPr>
          <a:xfrm>
            <a:off x="8180527" y="1178502"/>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C15F4D27-171C-344F-EC7A-81AC915DADC5}"/>
              </a:ext>
            </a:extLst>
          </p:cNvPr>
          <p:cNvSpPr txBox="1"/>
          <p:nvPr/>
        </p:nvSpPr>
        <p:spPr>
          <a:xfrm>
            <a:off x="1685381" y="5433256"/>
            <a:ext cx="2443298"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después de legalizado (T = 1 / T = 1+t)</a:t>
            </a:r>
          </a:p>
        </p:txBody>
      </p:sp>
      <p:sp>
        <p:nvSpPr>
          <p:cNvPr id="72" name="TextBox 71">
            <a:extLst>
              <a:ext uri="{FF2B5EF4-FFF2-40B4-BE49-F238E27FC236}">
                <a16:creationId xmlns:a16="http://schemas.microsoft.com/office/drawing/2014/main" id="{48375982-ADB7-1154-7620-FD99FB2E6C47}"/>
              </a:ext>
            </a:extLst>
          </p:cNvPr>
          <p:cNvSpPr txBox="1"/>
          <p:nvPr/>
        </p:nvSpPr>
        <p:spPr>
          <a:xfrm>
            <a:off x="1685381" y="4746118"/>
            <a:ext cx="2004075"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previo a ser legalizado (C = 1)</a:t>
            </a:r>
          </a:p>
        </p:txBody>
      </p:sp>
      <p:sp>
        <p:nvSpPr>
          <p:cNvPr id="73" name="Oval 72">
            <a:extLst>
              <a:ext uri="{FF2B5EF4-FFF2-40B4-BE49-F238E27FC236}">
                <a16:creationId xmlns:a16="http://schemas.microsoft.com/office/drawing/2014/main" id="{BEAFA520-6863-D38A-F4EF-C1E133A4FB13}"/>
              </a:ext>
            </a:extLst>
          </p:cNvPr>
          <p:cNvSpPr>
            <a:spLocks noChangeAspect="1"/>
          </p:cNvSpPr>
          <p:nvPr/>
        </p:nvSpPr>
        <p:spPr>
          <a:xfrm>
            <a:off x="1463368" y="5110621"/>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68D5EBD-09CC-AA63-CB58-A7801DFD96F7}"/>
              </a:ext>
            </a:extLst>
          </p:cNvPr>
          <p:cNvSpPr>
            <a:spLocks noChangeAspect="1"/>
          </p:cNvSpPr>
          <p:nvPr/>
        </p:nvSpPr>
        <p:spPr>
          <a:xfrm>
            <a:off x="1453356" y="544372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696D95-FBA1-AFF3-C9CB-11BCB4D4F9F3}"/>
              </a:ext>
            </a:extLst>
          </p:cNvPr>
          <p:cNvSpPr>
            <a:spLocks noChangeAspect="1"/>
          </p:cNvSpPr>
          <p:nvPr/>
        </p:nvSpPr>
        <p:spPr>
          <a:xfrm>
            <a:off x="1449577" y="4756584"/>
            <a:ext cx="225287" cy="225287"/>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13616294-CD48-F5F0-48F4-6CCB74757326}"/>
              </a:ext>
            </a:extLst>
          </p:cNvPr>
          <p:cNvCxnSpPr>
            <a:cxnSpLocks/>
          </p:cNvCxnSpPr>
          <p:nvPr/>
        </p:nvCxnSpPr>
        <p:spPr>
          <a:xfrm>
            <a:off x="1269745" y="17821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1931CB4-E15E-E63C-B4B9-5766A0331722}"/>
              </a:ext>
            </a:extLst>
          </p:cNvPr>
          <p:cNvCxnSpPr>
            <a:cxnSpLocks/>
          </p:cNvCxnSpPr>
          <p:nvPr/>
        </p:nvCxnSpPr>
        <p:spPr>
          <a:xfrm>
            <a:off x="1269745" y="22912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C6D334-C249-4999-44EE-F1510032E4D7}"/>
              </a:ext>
            </a:extLst>
          </p:cNvPr>
          <p:cNvCxnSpPr>
            <a:cxnSpLocks/>
          </p:cNvCxnSpPr>
          <p:nvPr/>
        </p:nvCxnSpPr>
        <p:spPr>
          <a:xfrm>
            <a:off x="1269745" y="28003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4A4A70C-0DAD-D2A3-E87B-D8E8EDAE63FE}"/>
              </a:ext>
            </a:extLst>
          </p:cNvPr>
          <p:cNvCxnSpPr>
            <a:cxnSpLocks/>
          </p:cNvCxnSpPr>
          <p:nvPr/>
        </p:nvCxnSpPr>
        <p:spPr>
          <a:xfrm>
            <a:off x="1269745" y="330949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D45343E-44C0-EE67-BD99-0F5B921A6630}"/>
              </a:ext>
            </a:extLst>
          </p:cNvPr>
          <p:cNvCxnSpPr>
            <a:cxnSpLocks/>
          </p:cNvCxnSpPr>
          <p:nvPr/>
        </p:nvCxnSpPr>
        <p:spPr>
          <a:xfrm>
            <a:off x="1269745" y="381860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1295FC-E434-48C8-A644-5AAAFF84A0B3}"/>
              </a:ext>
            </a:extLst>
          </p:cNvPr>
          <p:cNvSpPr>
            <a:spLocks noChangeAspect="1"/>
          </p:cNvSpPr>
          <p:nvPr/>
        </p:nvSpPr>
        <p:spPr>
          <a:xfrm>
            <a:off x="2055854"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2" name="Oval 81">
            <a:extLst>
              <a:ext uri="{FF2B5EF4-FFF2-40B4-BE49-F238E27FC236}">
                <a16:creationId xmlns:a16="http://schemas.microsoft.com/office/drawing/2014/main" id="{F7F248F0-B4A5-4FCB-55F5-A3F01BD11B3C}"/>
              </a:ext>
            </a:extLst>
          </p:cNvPr>
          <p:cNvSpPr>
            <a:spLocks noChangeAspect="1"/>
          </p:cNvSpPr>
          <p:nvPr/>
        </p:nvSpPr>
        <p:spPr>
          <a:xfrm>
            <a:off x="2055854"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3" name="Oval 82">
            <a:extLst>
              <a:ext uri="{FF2B5EF4-FFF2-40B4-BE49-F238E27FC236}">
                <a16:creationId xmlns:a16="http://schemas.microsoft.com/office/drawing/2014/main" id="{FBE4B2BD-54B3-C8DF-E437-6A72B3DF83C9}"/>
              </a:ext>
            </a:extLst>
          </p:cNvPr>
          <p:cNvSpPr>
            <a:spLocks noChangeAspect="1"/>
          </p:cNvSpPr>
          <p:nvPr/>
        </p:nvSpPr>
        <p:spPr>
          <a:xfrm>
            <a:off x="2055854"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4" name="Oval 83">
            <a:extLst>
              <a:ext uri="{FF2B5EF4-FFF2-40B4-BE49-F238E27FC236}">
                <a16:creationId xmlns:a16="http://schemas.microsoft.com/office/drawing/2014/main" id="{0DDBBF60-7162-6F49-C996-94A65911A1E1}"/>
              </a:ext>
            </a:extLst>
          </p:cNvPr>
          <p:cNvSpPr>
            <a:spLocks noChangeAspect="1"/>
          </p:cNvSpPr>
          <p:nvPr/>
        </p:nvSpPr>
        <p:spPr>
          <a:xfrm>
            <a:off x="2055854"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5" name="Oval 84">
            <a:extLst>
              <a:ext uri="{FF2B5EF4-FFF2-40B4-BE49-F238E27FC236}">
                <a16:creationId xmlns:a16="http://schemas.microsoft.com/office/drawing/2014/main" id="{92655A76-DCE1-000A-B652-62FB4B157B4D}"/>
              </a:ext>
            </a:extLst>
          </p:cNvPr>
          <p:cNvSpPr>
            <a:spLocks noChangeAspect="1"/>
          </p:cNvSpPr>
          <p:nvPr/>
        </p:nvSpPr>
        <p:spPr>
          <a:xfrm>
            <a:off x="2055854" y="370595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6" name="TextBox 85">
            <a:extLst>
              <a:ext uri="{FF2B5EF4-FFF2-40B4-BE49-F238E27FC236}">
                <a16:creationId xmlns:a16="http://schemas.microsoft.com/office/drawing/2014/main" id="{64AD21CF-A27C-8621-BBA2-9E17C45906BD}"/>
              </a:ext>
            </a:extLst>
          </p:cNvPr>
          <p:cNvSpPr txBox="1"/>
          <p:nvPr/>
        </p:nvSpPr>
        <p:spPr>
          <a:xfrm>
            <a:off x="1946415" y="391595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87" name="Oval 86">
            <a:extLst>
              <a:ext uri="{FF2B5EF4-FFF2-40B4-BE49-F238E27FC236}">
                <a16:creationId xmlns:a16="http://schemas.microsoft.com/office/drawing/2014/main" id="{86647B9E-C753-5720-1B7A-BEED11C4F52E}"/>
              </a:ext>
            </a:extLst>
          </p:cNvPr>
          <p:cNvSpPr>
            <a:spLocks noChangeAspect="1"/>
          </p:cNvSpPr>
          <p:nvPr/>
        </p:nvSpPr>
        <p:spPr>
          <a:xfrm>
            <a:off x="2650460"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0BC4A004-3E5C-0BD0-8698-96E1FA87B4CF}"/>
              </a:ext>
            </a:extLst>
          </p:cNvPr>
          <p:cNvSpPr>
            <a:spLocks noChangeAspect="1"/>
          </p:cNvSpPr>
          <p:nvPr/>
        </p:nvSpPr>
        <p:spPr>
          <a:xfrm>
            <a:off x="2650460"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9" name="Oval 88">
            <a:extLst>
              <a:ext uri="{FF2B5EF4-FFF2-40B4-BE49-F238E27FC236}">
                <a16:creationId xmlns:a16="http://schemas.microsoft.com/office/drawing/2014/main" id="{643A51A4-2A40-E327-E7A0-09CF15A37A77}"/>
              </a:ext>
            </a:extLst>
          </p:cNvPr>
          <p:cNvSpPr>
            <a:spLocks noChangeAspect="1"/>
          </p:cNvSpPr>
          <p:nvPr/>
        </p:nvSpPr>
        <p:spPr>
          <a:xfrm>
            <a:off x="2650460"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0" name="Oval 89">
            <a:extLst>
              <a:ext uri="{FF2B5EF4-FFF2-40B4-BE49-F238E27FC236}">
                <a16:creationId xmlns:a16="http://schemas.microsoft.com/office/drawing/2014/main" id="{0E226CCE-A226-86F5-D912-65DF310AF62B}"/>
              </a:ext>
            </a:extLst>
          </p:cNvPr>
          <p:cNvSpPr>
            <a:spLocks noChangeAspect="1"/>
          </p:cNvSpPr>
          <p:nvPr/>
        </p:nvSpPr>
        <p:spPr>
          <a:xfrm>
            <a:off x="2650460"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1" name="Oval 90">
            <a:extLst>
              <a:ext uri="{FF2B5EF4-FFF2-40B4-BE49-F238E27FC236}">
                <a16:creationId xmlns:a16="http://schemas.microsoft.com/office/drawing/2014/main" id="{A2F6DB81-C2F8-0783-DD27-D2367E26B6E8}"/>
              </a:ext>
            </a:extLst>
          </p:cNvPr>
          <p:cNvSpPr>
            <a:spLocks noChangeAspect="1"/>
          </p:cNvSpPr>
          <p:nvPr/>
        </p:nvSpPr>
        <p:spPr>
          <a:xfrm>
            <a:off x="2650460" y="370595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BBC44965-19E8-022B-2FF8-7C85DA493F2B}"/>
              </a:ext>
            </a:extLst>
          </p:cNvPr>
          <p:cNvSpPr txBox="1"/>
          <p:nvPr/>
        </p:nvSpPr>
        <p:spPr>
          <a:xfrm>
            <a:off x="2542530"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93" name="Oval 92">
            <a:extLst>
              <a:ext uri="{FF2B5EF4-FFF2-40B4-BE49-F238E27FC236}">
                <a16:creationId xmlns:a16="http://schemas.microsoft.com/office/drawing/2014/main" id="{F173F2A6-4CFB-CB92-A59B-91A24ED7458D}"/>
              </a:ext>
            </a:extLst>
          </p:cNvPr>
          <p:cNvSpPr>
            <a:spLocks noChangeAspect="1"/>
          </p:cNvSpPr>
          <p:nvPr/>
        </p:nvSpPr>
        <p:spPr>
          <a:xfrm>
            <a:off x="3245066"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4" name="Oval 93">
            <a:extLst>
              <a:ext uri="{FF2B5EF4-FFF2-40B4-BE49-F238E27FC236}">
                <a16:creationId xmlns:a16="http://schemas.microsoft.com/office/drawing/2014/main" id="{E414E333-1AA4-2DC2-3B86-AA8AB5B5D71D}"/>
              </a:ext>
            </a:extLst>
          </p:cNvPr>
          <p:cNvSpPr>
            <a:spLocks noChangeAspect="1"/>
          </p:cNvSpPr>
          <p:nvPr/>
        </p:nvSpPr>
        <p:spPr>
          <a:xfrm>
            <a:off x="3245066"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5" name="Oval 94">
            <a:extLst>
              <a:ext uri="{FF2B5EF4-FFF2-40B4-BE49-F238E27FC236}">
                <a16:creationId xmlns:a16="http://schemas.microsoft.com/office/drawing/2014/main" id="{C31DBEC6-5D24-3CF2-2F81-0FDE9F49721C}"/>
              </a:ext>
            </a:extLst>
          </p:cNvPr>
          <p:cNvSpPr>
            <a:spLocks noChangeAspect="1"/>
          </p:cNvSpPr>
          <p:nvPr/>
        </p:nvSpPr>
        <p:spPr>
          <a:xfrm>
            <a:off x="3245066"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6" name="Oval 95">
            <a:extLst>
              <a:ext uri="{FF2B5EF4-FFF2-40B4-BE49-F238E27FC236}">
                <a16:creationId xmlns:a16="http://schemas.microsoft.com/office/drawing/2014/main" id="{0ACB34F7-31FC-33C4-899F-A88BAB9F67C5}"/>
              </a:ext>
            </a:extLst>
          </p:cNvPr>
          <p:cNvSpPr>
            <a:spLocks noChangeAspect="1"/>
          </p:cNvSpPr>
          <p:nvPr/>
        </p:nvSpPr>
        <p:spPr>
          <a:xfrm>
            <a:off x="3245066" y="319685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7" name="Oval 96">
            <a:extLst>
              <a:ext uri="{FF2B5EF4-FFF2-40B4-BE49-F238E27FC236}">
                <a16:creationId xmlns:a16="http://schemas.microsoft.com/office/drawing/2014/main" id="{CA9817EE-89ED-F580-4566-7748C2C6FDFE}"/>
              </a:ext>
            </a:extLst>
          </p:cNvPr>
          <p:cNvSpPr>
            <a:spLocks noChangeAspect="1"/>
          </p:cNvSpPr>
          <p:nvPr/>
        </p:nvSpPr>
        <p:spPr>
          <a:xfrm>
            <a:off x="3245066"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F89E542C-7B58-A11E-9E3F-8FB1780211BE}"/>
              </a:ext>
            </a:extLst>
          </p:cNvPr>
          <p:cNvSpPr txBox="1"/>
          <p:nvPr/>
        </p:nvSpPr>
        <p:spPr>
          <a:xfrm>
            <a:off x="3137136"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99" name="Oval 98">
            <a:extLst>
              <a:ext uri="{FF2B5EF4-FFF2-40B4-BE49-F238E27FC236}">
                <a16:creationId xmlns:a16="http://schemas.microsoft.com/office/drawing/2014/main" id="{21EB9ED9-8E42-F705-D4E4-2B83B0840B4A}"/>
              </a:ext>
            </a:extLst>
          </p:cNvPr>
          <p:cNvSpPr>
            <a:spLocks noChangeAspect="1"/>
          </p:cNvSpPr>
          <p:nvPr/>
        </p:nvSpPr>
        <p:spPr>
          <a:xfrm>
            <a:off x="3839672"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0" name="Oval 99">
            <a:extLst>
              <a:ext uri="{FF2B5EF4-FFF2-40B4-BE49-F238E27FC236}">
                <a16:creationId xmlns:a16="http://schemas.microsoft.com/office/drawing/2014/main" id="{12BC3C29-B794-5301-7208-02940C2802D5}"/>
              </a:ext>
            </a:extLst>
          </p:cNvPr>
          <p:cNvSpPr>
            <a:spLocks noChangeAspect="1"/>
          </p:cNvSpPr>
          <p:nvPr/>
        </p:nvSpPr>
        <p:spPr>
          <a:xfrm>
            <a:off x="3839672"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1" name="Oval 100">
            <a:extLst>
              <a:ext uri="{FF2B5EF4-FFF2-40B4-BE49-F238E27FC236}">
                <a16:creationId xmlns:a16="http://schemas.microsoft.com/office/drawing/2014/main" id="{05FE8385-1BCB-0B49-3895-93CAE9BA7C48}"/>
              </a:ext>
            </a:extLst>
          </p:cNvPr>
          <p:cNvSpPr>
            <a:spLocks noChangeAspect="1"/>
          </p:cNvSpPr>
          <p:nvPr/>
        </p:nvSpPr>
        <p:spPr>
          <a:xfrm>
            <a:off x="3839672" y="267832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2" name="Oval 101">
            <a:extLst>
              <a:ext uri="{FF2B5EF4-FFF2-40B4-BE49-F238E27FC236}">
                <a16:creationId xmlns:a16="http://schemas.microsoft.com/office/drawing/2014/main" id="{18451C58-9361-DBD4-6A29-C4B11CFA5765}"/>
              </a:ext>
            </a:extLst>
          </p:cNvPr>
          <p:cNvSpPr>
            <a:spLocks noChangeAspect="1"/>
          </p:cNvSpPr>
          <p:nvPr/>
        </p:nvSpPr>
        <p:spPr>
          <a:xfrm>
            <a:off x="3839672"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3" name="Oval 102">
            <a:extLst>
              <a:ext uri="{FF2B5EF4-FFF2-40B4-BE49-F238E27FC236}">
                <a16:creationId xmlns:a16="http://schemas.microsoft.com/office/drawing/2014/main" id="{F8BA1A6A-C734-F700-5AE4-E3CEEE841686}"/>
              </a:ext>
            </a:extLst>
          </p:cNvPr>
          <p:cNvSpPr>
            <a:spLocks noChangeAspect="1"/>
          </p:cNvSpPr>
          <p:nvPr/>
        </p:nvSpPr>
        <p:spPr>
          <a:xfrm>
            <a:off x="3839672"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5B9A632A-0890-65A2-198C-D9B4D2DED3B2}"/>
              </a:ext>
            </a:extLst>
          </p:cNvPr>
          <p:cNvSpPr txBox="1"/>
          <p:nvPr/>
        </p:nvSpPr>
        <p:spPr>
          <a:xfrm>
            <a:off x="3731742"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05" name="Oval 104">
            <a:extLst>
              <a:ext uri="{FF2B5EF4-FFF2-40B4-BE49-F238E27FC236}">
                <a16:creationId xmlns:a16="http://schemas.microsoft.com/office/drawing/2014/main" id="{0816FBEE-247A-E600-BAA5-A2050F9338C3}"/>
              </a:ext>
            </a:extLst>
          </p:cNvPr>
          <p:cNvSpPr>
            <a:spLocks noChangeAspect="1"/>
          </p:cNvSpPr>
          <p:nvPr/>
        </p:nvSpPr>
        <p:spPr>
          <a:xfrm>
            <a:off x="5028884" y="166483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6" name="Oval 105">
            <a:extLst>
              <a:ext uri="{FF2B5EF4-FFF2-40B4-BE49-F238E27FC236}">
                <a16:creationId xmlns:a16="http://schemas.microsoft.com/office/drawing/2014/main" id="{AEE3C04C-7D24-19EB-8A38-51DB7FC9BD38}"/>
              </a:ext>
            </a:extLst>
          </p:cNvPr>
          <p:cNvSpPr>
            <a:spLocks noChangeAspect="1"/>
          </p:cNvSpPr>
          <p:nvPr/>
        </p:nvSpPr>
        <p:spPr>
          <a:xfrm>
            <a:off x="5028884" y="2173935"/>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7" name="Oval 106">
            <a:extLst>
              <a:ext uri="{FF2B5EF4-FFF2-40B4-BE49-F238E27FC236}">
                <a16:creationId xmlns:a16="http://schemas.microsoft.com/office/drawing/2014/main" id="{F699C435-31FD-3BDC-10DD-5EFCCE1915D3}"/>
              </a:ext>
            </a:extLst>
          </p:cNvPr>
          <p:cNvSpPr>
            <a:spLocks noChangeAspect="1"/>
          </p:cNvSpPr>
          <p:nvPr/>
        </p:nvSpPr>
        <p:spPr>
          <a:xfrm>
            <a:off x="5028884" y="267832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8" name="Oval 107">
            <a:extLst>
              <a:ext uri="{FF2B5EF4-FFF2-40B4-BE49-F238E27FC236}">
                <a16:creationId xmlns:a16="http://schemas.microsoft.com/office/drawing/2014/main" id="{683B131D-0AC8-1D11-B57B-66825138281B}"/>
              </a:ext>
            </a:extLst>
          </p:cNvPr>
          <p:cNvSpPr>
            <a:spLocks noChangeAspect="1"/>
          </p:cNvSpPr>
          <p:nvPr/>
        </p:nvSpPr>
        <p:spPr>
          <a:xfrm>
            <a:off x="5028884"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9" name="Oval 108">
            <a:extLst>
              <a:ext uri="{FF2B5EF4-FFF2-40B4-BE49-F238E27FC236}">
                <a16:creationId xmlns:a16="http://schemas.microsoft.com/office/drawing/2014/main" id="{02298EBA-340A-ADB5-BB34-6C81FA57B262}"/>
              </a:ext>
            </a:extLst>
          </p:cNvPr>
          <p:cNvSpPr>
            <a:spLocks noChangeAspect="1"/>
          </p:cNvSpPr>
          <p:nvPr/>
        </p:nvSpPr>
        <p:spPr>
          <a:xfrm>
            <a:off x="5028884"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3BBB2A20-C2B8-CAF9-304E-6B91307D1BEE}"/>
              </a:ext>
            </a:extLst>
          </p:cNvPr>
          <p:cNvSpPr txBox="1"/>
          <p:nvPr/>
        </p:nvSpPr>
        <p:spPr>
          <a:xfrm>
            <a:off x="4920954"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11" name="Oval 110">
            <a:extLst>
              <a:ext uri="{FF2B5EF4-FFF2-40B4-BE49-F238E27FC236}">
                <a16:creationId xmlns:a16="http://schemas.microsoft.com/office/drawing/2014/main" id="{57DAE2BA-5C93-B022-51E2-D32386978906}"/>
              </a:ext>
            </a:extLst>
          </p:cNvPr>
          <p:cNvSpPr>
            <a:spLocks noChangeAspect="1"/>
          </p:cNvSpPr>
          <p:nvPr/>
        </p:nvSpPr>
        <p:spPr>
          <a:xfrm>
            <a:off x="1461248"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D8C481D2-9018-2D76-46C0-31E37C31B06F}"/>
              </a:ext>
            </a:extLst>
          </p:cNvPr>
          <p:cNvSpPr>
            <a:spLocks noChangeAspect="1"/>
          </p:cNvSpPr>
          <p:nvPr/>
        </p:nvSpPr>
        <p:spPr>
          <a:xfrm>
            <a:off x="1461248"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E21F6821-1F08-4664-1525-E33FCD6591BB}"/>
              </a:ext>
            </a:extLst>
          </p:cNvPr>
          <p:cNvSpPr>
            <a:spLocks noChangeAspect="1"/>
          </p:cNvSpPr>
          <p:nvPr/>
        </p:nvSpPr>
        <p:spPr>
          <a:xfrm>
            <a:off x="1461248"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4" name="Oval 113">
            <a:extLst>
              <a:ext uri="{FF2B5EF4-FFF2-40B4-BE49-F238E27FC236}">
                <a16:creationId xmlns:a16="http://schemas.microsoft.com/office/drawing/2014/main" id="{88A2B435-ABB5-C16C-8C4E-83099418E65A}"/>
              </a:ext>
            </a:extLst>
          </p:cNvPr>
          <p:cNvSpPr>
            <a:spLocks noChangeAspect="1"/>
          </p:cNvSpPr>
          <p:nvPr/>
        </p:nvSpPr>
        <p:spPr>
          <a:xfrm>
            <a:off x="1461248"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5" name="Oval 114">
            <a:extLst>
              <a:ext uri="{FF2B5EF4-FFF2-40B4-BE49-F238E27FC236}">
                <a16:creationId xmlns:a16="http://schemas.microsoft.com/office/drawing/2014/main" id="{9B967888-7A9D-5250-C3BD-F60BC1ED4B46}"/>
              </a:ext>
            </a:extLst>
          </p:cNvPr>
          <p:cNvSpPr>
            <a:spLocks noChangeAspect="1"/>
          </p:cNvSpPr>
          <p:nvPr/>
        </p:nvSpPr>
        <p:spPr>
          <a:xfrm>
            <a:off x="1461248" y="370595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85B0A3E1-22D6-6BB6-834A-2F6C0E6C0565}"/>
              </a:ext>
            </a:extLst>
          </p:cNvPr>
          <p:cNvSpPr txBox="1"/>
          <p:nvPr/>
        </p:nvSpPr>
        <p:spPr>
          <a:xfrm>
            <a:off x="1350112" y="392077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17" name="Oval 116">
            <a:extLst>
              <a:ext uri="{FF2B5EF4-FFF2-40B4-BE49-F238E27FC236}">
                <a16:creationId xmlns:a16="http://schemas.microsoft.com/office/drawing/2014/main" id="{FB572A14-EA5B-BACD-DA21-9D4F09846CE6}"/>
              </a:ext>
            </a:extLst>
          </p:cNvPr>
          <p:cNvSpPr>
            <a:spLocks noChangeAspect="1"/>
          </p:cNvSpPr>
          <p:nvPr/>
        </p:nvSpPr>
        <p:spPr>
          <a:xfrm>
            <a:off x="4434278"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8" name="Oval 117">
            <a:extLst>
              <a:ext uri="{FF2B5EF4-FFF2-40B4-BE49-F238E27FC236}">
                <a16:creationId xmlns:a16="http://schemas.microsoft.com/office/drawing/2014/main" id="{39A526CC-A114-0002-03EF-04A65E5E3794}"/>
              </a:ext>
            </a:extLst>
          </p:cNvPr>
          <p:cNvSpPr>
            <a:spLocks noChangeAspect="1"/>
          </p:cNvSpPr>
          <p:nvPr/>
        </p:nvSpPr>
        <p:spPr>
          <a:xfrm>
            <a:off x="4434278" y="2173935"/>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03D4E7D1-1FB4-604A-092A-0CECBCC05209}"/>
              </a:ext>
            </a:extLst>
          </p:cNvPr>
          <p:cNvSpPr>
            <a:spLocks noChangeAspect="1"/>
          </p:cNvSpPr>
          <p:nvPr/>
        </p:nvSpPr>
        <p:spPr>
          <a:xfrm>
            <a:off x="4434278" y="267832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0" name="Oval 119">
            <a:extLst>
              <a:ext uri="{FF2B5EF4-FFF2-40B4-BE49-F238E27FC236}">
                <a16:creationId xmlns:a16="http://schemas.microsoft.com/office/drawing/2014/main" id="{A30B34A9-432B-AA15-8CB0-A5ED4FC0DDD1}"/>
              </a:ext>
            </a:extLst>
          </p:cNvPr>
          <p:cNvSpPr>
            <a:spLocks noChangeAspect="1"/>
          </p:cNvSpPr>
          <p:nvPr/>
        </p:nvSpPr>
        <p:spPr>
          <a:xfrm>
            <a:off x="4434278"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1" name="Oval 120">
            <a:extLst>
              <a:ext uri="{FF2B5EF4-FFF2-40B4-BE49-F238E27FC236}">
                <a16:creationId xmlns:a16="http://schemas.microsoft.com/office/drawing/2014/main" id="{94F77194-F504-E455-027A-6763BBAAB80E}"/>
              </a:ext>
            </a:extLst>
          </p:cNvPr>
          <p:cNvSpPr>
            <a:spLocks noChangeAspect="1"/>
          </p:cNvSpPr>
          <p:nvPr/>
        </p:nvSpPr>
        <p:spPr>
          <a:xfrm>
            <a:off x="4434278"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93E8F3DF-7603-2E64-58FC-A2325A2245C8}"/>
              </a:ext>
            </a:extLst>
          </p:cNvPr>
          <p:cNvSpPr txBox="1"/>
          <p:nvPr/>
        </p:nvSpPr>
        <p:spPr>
          <a:xfrm>
            <a:off x="4326348"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23" name="TextBox 122">
            <a:extLst>
              <a:ext uri="{FF2B5EF4-FFF2-40B4-BE49-F238E27FC236}">
                <a16:creationId xmlns:a16="http://schemas.microsoft.com/office/drawing/2014/main" id="{A1BBB446-8968-B8EB-13B8-521ED0B56222}"/>
              </a:ext>
            </a:extLst>
          </p:cNvPr>
          <p:cNvSpPr txBox="1"/>
          <p:nvPr/>
        </p:nvSpPr>
        <p:spPr>
          <a:xfrm>
            <a:off x="900426" y="167744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24" name="TextBox 123">
            <a:extLst>
              <a:ext uri="{FF2B5EF4-FFF2-40B4-BE49-F238E27FC236}">
                <a16:creationId xmlns:a16="http://schemas.microsoft.com/office/drawing/2014/main" id="{53358A33-C531-317D-71EB-18842DD92BD0}"/>
              </a:ext>
            </a:extLst>
          </p:cNvPr>
          <p:cNvSpPr txBox="1"/>
          <p:nvPr/>
        </p:nvSpPr>
        <p:spPr>
          <a:xfrm>
            <a:off x="900426" y="217393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25" name="TextBox 124">
            <a:extLst>
              <a:ext uri="{FF2B5EF4-FFF2-40B4-BE49-F238E27FC236}">
                <a16:creationId xmlns:a16="http://schemas.microsoft.com/office/drawing/2014/main" id="{9F68B32D-C77B-B009-0D76-D91F63041A0B}"/>
              </a:ext>
            </a:extLst>
          </p:cNvPr>
          <p:cNvSpPr txBox="1"/>
          <p:nvPr/>
        </p:nvSpPr>
        <p:spPr>
          <a:xfrm>
            <a:off x="900426" y="269094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26" name="TextBox 125">
            <a:extLst>
              <a:ext uri="{FF2B5EF4-FFF2-40B4-BE49-F238E27FC236}">
                <a16:creationId xmlns:a16="http://schemas.microsoft.com/office/drawing/2014/main" id="{3ACEB101-ABAF-A400-D3D3-AE3D68FC5FC0}"/>
              </a:ext>
            </a:extLst>
          </p:cNvPr>
          <p:cNvSpPr txBox="1"/>
          <p:nvPr/>
        </p:nvSpPr>
        <p:spPr>
          <a:xfrm>
            <a:off x="900426" y="319685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27" name="TextBox 126">
            <a:extLst>
              <a:ext uri="{FF2B5EF4-FFF2-40B4-BE49-F238E27FC236}">
                <a16:creationId xmlns:a16="http://schemas.microsoft.com/office/drawing/2014/main" id="{4309455F-F41C-AE6A-164F-A343D01D7AA4}"/>
              </a:ext>
            </a:extLst>
          </p:cNvPr>
          <p:cNvSpPr txBox="1"/>
          <p:nvPr/>
        </p:nvSpPr>
        <p:spPr>
          <a:xfrm>
            <a:off x="900426" y="371355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28" name="Straight Connector 127">
            <a:extLst>
              <a:ext uri="{FF2B5EF4-FFF2-40B4-BE49-F238E27FC236}">
                <a16:creationId xmlns:a16="http://schemas.microsoft.com/office/drawing/2014/main" id="{92C21562-F5CE-AE1C-B196-2765FD10E059}"/>
              </a:ext>
            </a:extLst>
          </p:cNvPr>
          <p:cNvCxnSpPr/>
          <p:nvPr/>
        </p:nvCxnSpPr>
        <p:spPr>
          <a:xfrm>
            <a:off x="838887" y="160144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4C6CAA0-66BE-9DC4-9A97-D94E1C8A07E6}"/>
              </a:ext>
            </a:extLst>
          </p:cNvPr>
          <p:cNvSpPr txBox="1"/>
          <p:nvPr/>
        </p:nvSpPr>
        <p:spPr>
          <a:xfrm rot="16200000">
            <a:off x="387256" y="261129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sp>
        <p:nvSpPr>
          <p:cNvPr id="130" name="TextBox 129">
            <a:extLst>
              <a:ext uri="{FF2B5EF4-FFF2-40B4-BE49-F238E27FC236}">
                <a16:creationId xmlns:a16="http://schemas.microsoft.com/office/drawing/2014/main" id="{EBDC6CBA-EC4B-50BF-9CC1-5F99B43576C2}"/>
              </a:ext>
            </a:extLst>
          </p:cNvPr>
          <p:cNvSpPr txBox="1"/>
          <p:nvPr/>
        </p:nvSpPr>
        <p:spPr>
          <a:xfrm>
            <a:off x="2587305" y="3721253"/>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0</a:t>
            </a:r>
          </a:p>
        </p:txBody>
      </p:sp>
      <p:sp>
        <p:nvSpPr>
          <p:cNvPr id="131" name="TextBox 130">
            <a:extLst>
              <a:ext uri="{FF2B5EF4-FFF2-40B4-BE49-F238E27FC236}">
                <a16:creationId xmlns:a16="http://schemas.microsoft.com/office/drawing/2014/main" id="{5DC2E709-171C-2D03-B746-1B5564E19744}"/>
              </a:ext>
            </a:extLst>
          </p:cNvPr>
          <p:cNvSpPr txBox="1"/>
          <p:nvPr/>
        </p:nvSpPr>
        <p:spPr>
          <a:xfrm>
            <a:off x="3183816" y="3721253"/>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1</a:t>
            </a:r>
          </a:p>
        </p:txBody>
      </p:sp>
      <p:sp>
        <p:nvSpPr>
          <p:cNvPr id="132" name="TextBox 131">
            <a:extLst>
              <a:ext uri="{FF2B5EF4-FFF2-40B4-BE49-F238E27FC236}">
                <a16:creationId xmlns:a16="http://schemas.microsoft.com/office/drawing/2014/main" id="{925467CC-3270-EB45-FAAD-2776A40A65D9}"/>
              </a:ext>
            </a:extLst>
          </p:cNvPr>
          <p:cNvSpPr txBox="1"/>
          <p:nvPr/>
        </p:nvSpPr>
        <p:spPr>
          <a:xfrm>
            <a:off x="3776736" y="3723745"/>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2</a:t>
            </a:r>
          </a:p>
        </p:txBody>
      </p:sp>
      <p:sp>
        <p:nvSpPr>
          <p:cNvPr id="133" name="TextBox 132">
            <a:extLst>
              <a:ext uri="{FF2B5EF4-FFF2-40B4-BE49-F238E27FC236}">
                <a16:creationId xmlns:a16="http://schemas.microsoft.com/office/drawing/2014/main" id="{0E9517CE-FA07-05F6-0FA6-6E10F6B2E224}"/>
              </a:ext>
            </a:extLst>
          </p:cNvPr>
          <p:cNvSpPr txBox="1"/>
          <p:nvPr/>
        </p:nvSpPr>
        <p:spPr>
          <a:xfrm>
            <a:off x="4369437" y="3719860"/>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3</a:t>
            </a:r>
          </a:p>
        </p:txBody>
      </p:sp>
      <p:sp>
        <p:nvSpPr>
          <p:cNvPr id="134" name="TextBox 133">
            <a:extLst>
              <a:ext uri="{FF2B5EF4-FFF2-40B4-BE49-F238E27FC236}">
                <a16:creationId xmlns:a16="http://schemas.microsoft.com/office/drawing/2014/main" id="{02A2A845-9066-B996-6C2F-8AC12E44146D}"/>
              </a:ext>
            </a:extLst>
          </p:cNvPr>
          <p:cNvSpPr txBox="1"/>
          <p:nvPr/>
        </p:nvSpPr>
        <p:spPr>
          <a:xfrm>
            <a:off x="4965838" y="3724257"/>
            <a:ext cx="351379"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4</a:t>
            </a:r>
          </a:p>
        </p:txBody>
      </p:sp>
      <p:sp>
        <p:nvSpPr>
          <p:cNvPr id="135" name="TextBox 134">
            <a:extLst>
              <a:ext uri="{FF2B5EF4-FFF2-40B4-BE49-F238E27FC236}">
                <a16:creationId xmlns:a16="http://schemas.microsoft.com/office/drawing/2014/main" id="{49A6D192-C01E-F8E5-6627-6604641FD22D}"/>
              </a:ext>
            </a:extLst>
          </p:cNvPr>
          <p:cNvSpPr txBox="1"/>
          <p:nvPr/>
        </p:nvSpPr>
        <p:spPr>
          <a:xfrm>
            <a:off x="1978474" y="3719860"/>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-1</a:t>
            </a:r>
          </a:p>
        </p:txBody>
      </p:sp>
      <p:sp>
        <p:nvSpPr>
          <p:cNvPr id="136" name="TextBox 135">
            <a:extLst>
              <a:ext uri="{FF2B5EF4-FFF2-40B4-BE49-F238E27FC236}">
                <a16:creationId xmlns:a16="http://schemas.microsoft.com/office/drawing/2014/main" id="{9E2D483A-D49C-8FB9-F7A2-3DACEE2A306D}"/>
              </a:ext>
            </a:extLst>
          </p:cNvPr>
          <p:cNvSpPr txBox="1"/>
          <p:nvPr/>
        </p:nvSpPr>
        <p:spPr>
          <a:xfrm>
            <a:off x="1385377" y="3719860"/>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-2</a:t>
            </a:r>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61D29329-3A75-6BF5-CD7A-62899CE4B248}"/>
                  </a:ext>
                </a:extLst>
              </p:cNvPr>
              <p:cNvSpPr txBox="1"/>
              <p:nvPr/>
            </p:nvSpPr>
            <p:spPr>
              <a:xfrm>
                <a:off x="2652673" y="1248697"/>
                <a:ext cx="44614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1</m:t>
                          </m:r>
                        </m:sub>
                      </m:sSub>
                      <m:r>
                        <a:rPr lang="es-ES" sz="1050" b="0" i="1" smtClean="0">
                          <a:latin typeface="Cambria Math" panose="02040503050406030204" pitchFamily="18" charset="0"/>
                        </a:rPr>
                        <m:t>…</m:t>
                      </m:r>
                    </m:oMath>
                  </m:oMathPara>
                </a14:m>
                <a:endParaRPr lang="en-US" sz="1050" dirty="0"/>
              </a:p>
            </p:txBody>
          </p:sp>
        </mc:Choice>
        <mc:Fallback xmlns="">
          <p:sp>
            <p:nvSpPr>
              <p:cNvPr id="137" name="TextBox 136">
                <a:extLst>
                  <a:ext uri="{FF2B5EF4-FFF2-40B4-BE49-F238E27FC236}">
                    <a16:creationId xmlns:a16="http://schemas.microsoft.com/office/drawing/2014/main" id="{61D29329-3A75-6BF5-CD7A-62899CE4B248}"/>
                  </a:ext>
                </a:extLst>
              </p:cNvPr>
              <p:cNvSpPr txBox="1">
                <a:spLocks noRot="1" noChangeAspect="1" noMove="1" noResize="1" noEditPoints="1" noAdjustHandles="1" noChangeArrowheads="1" noChangeShapeType="1" noTextEdit="1"/>
              </p:cNvSpPr>
              <p:nvPr/>
            </p:nvSpPr>
            <p:spPr>
              <a:xfrm>
                <a:off x="2652673" y="1248697"/>
                <a:ext cx="446148" cy="161583"/>
              </a:xfrm>
              <a:prstGeom prst="rect">
                <a:avLst/>
              </a:prstGeom>
              <a:blipFill>
                <a:blip r:embed="rId4"/>
                <a:stretch>
                  <a:fillRect l="-6849" b="-15385"/>
                </a:stretch>
              </a:blipFill>
            </p:spPr>
            <p:txBody>
              <a:bodyPr/>
              <a:lstStyle/>
              <a:p>
                <a:r>
                  <a:rPr lang="en-US">
                    <a:noFill/>
                  </a:rPr>
                  <a:t> </a:t>
                </a:r>
              </a:p>
            </p:txBody>
          </p:sp>
        </mc:Fallback>
      </mc:AlternateContent>
      <p:sp>
        <p:nvSpPr>
          <p:cNvPr id="138" name="Freeform: Shape 137">
            <a:extLst>
              <a:ext uri="{FF2B5EF4-FFF2-40B4-BE49-F238E27FC236}">
                <a16:creationId xmlns:a16="http://schemas.microsoft.com/office/drawing/2014/main" id="{EF01B1E8-BB33-10D7-9695-AE7DB45E4250}"/>
              </a:ext>
            </a:extLst>
          </p:cNvPr>
          <p:cNvSpPr/>
          <p:nvPr/>
        </p:nvSpPr>
        <p:spPr>
          <a:xfrm>
            <a:off x="2565668" y="1178502"/>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87B2683F-EF48-2EB8-65E8-08AEB0125052}"/>
              </a:ext>
            </a:extLst>
          </p:cNvPr>
          <p:cNvSpPr txBox="1"/>
          <p:nvPr/>
        </p:nvSpPr>
        <p:spPr>
          <a:xfrm>
            <a:off x="2566520" y="3229329"/>
            <a:ext cx="382505"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0.50</a:t>
            </a:r>
          </a:p>
        </p:txBody>
      </p:sp>
      <p:sp>
        <p:nvSpPr>
          <p:cNvPr id="140" name="TextBox 139">
            <a:extLst>
              <a:ext uri="{FF2B5EF4-FFF2-40B4-BE49-F238E27FC236}">
                <a16:creationId xmlns:a16="http://schemas.microsoft.com/office/drawing/2014/main" id="{66CB52B4-88B8-1AA7-BFEB-7F2E24BEF571}"/>
              </a:ext>
            </a:extLst>
          </p:cNvPr>
          <p:cNvSpPr txBox="1"/>
          <p:nvPr/>
        </p:nvSpPr>
        <p:spPr>
          <a:xfrm>
            <a:off x="2568298" y="2717944"/>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0.25</a:t>
            </a:r>
          </a:p>
        </p:txBody>
      </p:sp>
      <p:sp>
        <p:nvSpPr>
          <p:cNvPr id="141" name="TextBox 140">
            <a:extLst>
              <a:ext uri="{FF2B5EF4-FFF2-40B4-BE49-F238E27FC236}">
                <a16:creationId xmlns:a16="http://schemas.microsoft.com/office/drawing/2014/main" id="{BBDDE4C4-1F0D-68C9-1F75-CBD6EA3E8BDE}"/>
              </a:ext>
            </a:extLst>
          </p:cNvPr>
          <p:cNvSpPr txBox="1"/>
          <p:nvPr/>
        </p:nvSpPr>
        <p:spPr>
          <a:xfrm>
            <a:off x="2563862" y="2220858"/>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0.12</a:t>
            </a:r>
          </a:p>
        </p:txBody>
      </p:sp>
      <p:sp>
        <p:nvSpPr>
          <p:cNvPr id="142" name="TextBox 141">
            <a:extLst>
              <a:ext uri="{FF2B5EF4-FFF2-40B4-BE49-F238E27FC236}">
                <a16:creationId xmlns:a16="http://schemas.microsoft.com/office/drawing/2014/main" id="{554E2FF4-810B-CA92-9F0D-F38F6F781641}"/>
              </a:ext>
            </a:extLst>
          </p:cNvPr>
          <p:cNvSpPr txBox="1"/>
          <p:nvPr/>
        </p:nvSpPr>
        <p:spPr>
          <a:xfrm>
            <a:off x="2554608" y="1706667"/>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0.06</a:t>
            </a:r>
          </a:p>
        </p:txBody>
      </p:sp>
      <p:sp>
        <p:nvSpPr>
          <p:cNvPr id="143" name="Circle: Hollow 142">
            <a:extLst>
              <a:ext uri="{FF2B5EF4-FFF2-40B4-BE49-F238E27FC236}">
                <a16:creationId xmlns:a16="http://schemas.microsoft.com/office/drawing/2014/main" id="{9C472A8A-B78B-ADB1-99E1-B8CE77D6B439}"/>
              </a:ext>
            </a:extLst>
          </p:cNvPr>
          <p:cNvSpPr>
            <a:spLocks noChangeAspect="1"/>
          </p:cNvSpPr>
          <p:nvPr/>
        </p:nvSpPr>
        <p:spPr>
          <a:xfrm>
            <a:off x="7188750" y="4682274"/>
            <a:ext cx="225287" cy="225287"/>
          </a:xfrm>
          <a:prstGeom prst="donu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60C26D12-D005-945A-290B-E555F932CA9A}"/>
              </a:ext>
            </a:extLst>
          </p:cNvPr>
          <p:cNvSpPr txBox="1"/>
          <p:nvPr/>
        </p:nvSpPr>
        <p:spPr>
          <a:xfrm>
            <a:off x="7450456" y="4666436"/>
            <a:ext cx="1067921"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Buffer de </a:t>
            </a:r>
            <a:r>
              <a:rPr lang="es-CO" sz="1000" i="1" dirty="0">
                <a:latin typeface="Times New Roman" panose="02020603050405020304" pitchFamily="18" charset="0"/>
                <a:cs typeface="Times New Roman" panose="02020603050405020304" pitchFamily="18" charset="0"/>
              </a:rPr>
              <a:t>x</a:t>
            </a:r>
            <a:r>
              <a:rPr lang="es-CO" sz="1000" dirty="0">
                <a:latin typeface="Times New Roman" panose="02020603050405020304" pitchFamily="18" charset="0"/>
                <a:cs typeface="Times New Roman" panose="02020603050405020304" pitchFamily="18" charset="0"/>
              </a:rPr>
              <a:t> radio</a:t>
            </a:r>
          </a:p>
        </p:txBody>
      </p:sp>
      <p:sp>
        <p:nvSpPr>
          <p:cNvPr id="145" name="Freeform: Shape 144">
            <a:extLst>
              <a:ext uri="{FF2B5EF4-FFF2-40B4-BE49-F238E27FC236}">
                <a16:creationId xmlns:a16="http://schemas.microsoft.com/office/drawing/2014/main" id="{E4B121D9-12BE-D7E1-3D46-D59AACF563F0}"/>
              </a:ext>
            </a:extLst>
          </p:cNvPr>
          <p:cNvSpPr/>
          <p:nvPr/>
        </p:nvSpPr>
        <p:spPr>
          <a:xfrm>
            <a:off x="8774741" y="1181229"/>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CE9AE0C2-0642-F1CA-F3C5-710C29BF76D0}"/>
                  </a:ext>
                </a:extLst>
              </p:cNvPr>
              <p:cNvSpPr txBox="1"/>
              <p:nvPr/>
            </p:nvSpPr>
            <p:spPr>
              <a:xfrm>
                <a:off x="8892232" y="1249177"/>
                <a:ext cx="44929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2</m:t>
                          </m:r>
                        </m:sub>
                      </m:sSub>
                      <m:r>
                        <a:rPr lang="es-ES" sz="1050" b="0" i="1" smtClean="0">
                          <a:latin typeface="Cambria Math" panose="02040503050406030204" pitchFamily="18" charset="0"/>
                        </a:rPr>
                        <m:t>…</m:t>
                      </m:r>
                    </m:oMath>
                  </m:oMathPara>
                </a14:m>
                <a:endParaRPr lang="en-US" sz="1050" dirty="0"/>
              </a:p>
            </p:txBody>
          </p:sp>
        </mc:Choice>
        <mc:Fallback xmlns="">
          <p:sp>
            <p:nvSpPr>
              <p:cNvPr id="146" name="TextBox 145">
                <a:extLst>
                  <a:ext uri="{FF2B5EF4-FFF2-40B4-BE49-F238E27FC236}">
                    <a16:creationId xmlns:a16="http://schemas.microsoft.com/office/drawing/2014/main" id="{CE9AE0C2-0642-F1CA-F3C5-710C29BF76D0}"/>
                  </a:ext>
                </a:extLst>
              </p:cNvPr>
              <p:cNvSpPr txBox="1">
                <a:spLocks noRot="1" noChangeAspect="1" noMove="1" noResize="1" noEditPoints="1" noAdjustHandles="1" noChangeArrowheads="1" noChangeShapeType="1" noTextEdit="1"/>
              </p:cNvSpPr>
              <p:nvPr/>
            </p:nvSpPr>
            <p:spPr>
              <a:xfrm>
                <a:off x="8892232" y="1249177"/>
                <a:ext cx="449290" cy="161583"/>
              </a:xfrm>
              <a:prstGeom prst="rect">
                <a:avLst/>
              </a:prstGeom>
              <a:blipFill>
                <a:blip r:embed="rId5"/>
                <a:stretch>
                  <a:fillRect l="-6849" b="-15385"/>
                </a:stretch>
              </a:blipFill>
            </p:spPr>
            <p:txBody>
              <a:bodyPr/>
              <a:lstStyle/>
              <a:p>
                <a:r>
                  <a:rPr lang="en-US">
                    <a:noFill/>
                  </a:rPr>
                  <a:t> </a:t>
                </a:r>
              </a:p>
            </p:txBody>
          </p:sp>
        </mc:Fallback>
      </mc:AlternateContent>
      <p:sp>
        <p:nvSpPr>
          <p:cNvPr id="147" name="Freeform: Shape 146">
            <a:extLst>
              <a:ext uri="{FF2B5EF4-FFF2-40B4-BE49-F238E27FC236}">
                <a16:creationId xmlns:a16="http://schemas.microsoft.com/office/drawing/2014/main" id="{CB25E952-EAD0-832C-F092-FCAC619BB2CD}"/>
              </a:ext>
            </a:extLst>
          </p:cNvPr>
          <p:cNvSpPr/>
          <p:nvPr/>
        </p:nvSpPr>
        <p:spPr>
          <a:xfrm>
            <a:off x="3142239" y="1181229"/>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6301F15F-8FD9-85D5-895B-79BAA0B48801}"/>
                  </a:ext>
                </a:extLst>
              </p:cNvPr>
              <p:cNvSpPr txBox="1"/>
              <p:nvPr/>
            </p:nvSpPr>
            <p:spPr>
              <a:xfrm>
                <a:off x="3240990" y="1249177"/>
                <a:ext cx="44929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2</m:t>
                          </m:r>
                        </m:sub>
                      </m:sSub>
                      <m:r>
                        <a:rPr lang="es-ES" sz="1050" b="0" i="1" smtClean="0">
                          <a:latin typeface="Cambria Math" panose="02040503050406030204" pitchFamily="18" charset="0"/>
                        </a:rPr>
                        <m:t>…</m:t>
                      </m:r>
                    </m:oMath>
                  </m:oMathPara>
                </a14:m>
                <a:endParaRPr lang="en-US" sz="1050" dirty="0"/>
              </a:p>
            </p:txBody>
          </p:sp>
        </mc:Choice>
        <mc:Fallback xmlns="">
          <p:sp>
            <p:nvSpPr>
              <p:cNvPr id="148" name="TextBox 147">
                <a:extLst>
                  <a:ext uri="{FF2B5EF4-FFF2-40B4-BE49-F238E27FC236}">
                    <a16:creationId xmlns:a16="http://schemas.microsoft.com/office/drawing/2014/main" id="{6301F15F-8FD9-85D5-895B-79BAA0B48801}"/>
                  </a:ext>
                </a:extLst>
              </p:cNvPr>
              <p:cNvSpPr txBox="1">
                <a:spLocks noRot="1" noChangeAspect="1" noMove="1" noResize="1" noEditPoints="1" noAdjustHandles="1" noChangeArrowheads="1" noChangeShapeType="1" noTextEdit="1"/>
              </p:cNvSpPr>
              <p:nvPr/>
            </p:nvSpPr>
            <p:spPr>
              <a:xfrm>
                <a:off x="3240990" y="1249177"/>
                <a:ext cx="449290" cy="161583"/>
              </a:xfrm>
              <a:prstGeom prst="rect">
                <a:avLst/>
              </a:prstGeom>
              <a:blipFill>
                <a:blip r:embed="rId5"/>
                <a:stretch>
                  <a:fillRect l="-6849" b="-15385"/>
                </a:stretch>
              </a:blipFill>
            </p:spPr>
            <p:txBody>
              <a:bodyPr/>
              <a:lstStyle/>
              <a:p>
                <a:r>
                  <a:rPr lang="en-US">
                    <a:noFill/>
                  </a:rPr>
                  <a:t> </a:t>
                </a:r>
              </a:p>
            </p:txBody>
          </p:sp>
        </mc:Fallback>
      </mc:AlternateContent>
    </p:spTree>
    <p:extLst>
      <p:ext uri="{BB962C8B-B14F-4D97-AF65-F5344CB8AC3E}">
        <p14:creationId xmlns:p14="http://schemas.microsoft.com/office/powerpoint/2010/main" val="3836943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84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mpirical strategy</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8" name="TextBox 7">
            <a:extLst>
              <a:ext uri="{FF2B5EF4-FFF2-40B4-BE49-F238E27FC236}">
                <a16:creationId xmlns:a16="http://schemas.microsoft.com/office/drawing/2014/main" id="{D7A484DD-0194-B769-7115-F40578E5DD79}"/>
              </a:ext>
            </a:extLst>
          </p:cNvPr>
          <p:cNvSpPr txBox="1"/>
          <p:nvPr/>
        </p:nvSpPr>
        <p:spPr>
          <a:xfrm>
            <a:off x="1192934" y="5148794"/>
            <a:ext cx="1451038"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 legalización (T = 1 / T = 0)</a:t>
            </a:r>
          </a:p>
        </p:txBody>
      </p:sp>
      <p:sp>
        <p:nvSpPr>
          <p:cNvPr id="9" name="TextBox 8">
            <a:extLst>
              <a:ext uri="{FF2B5EF4-FFF2-40B4-BE49-F238E27FC236}">
                <a16:creationId xmlns:a16="http://schemas.microsoft.com/office/drawing/2014/main" id="{0AF5CFAE-9521-0203-93E4-4C9EB25202B7}"/>
              </a:ext>
            </a:extLst>
          </p:cNvPr>
          <p:cNvSpPr txBox="1"/>
          <p:nvPr/>
        </p:nvSpPr>
        <p:spPr>
          <a:xfrm>
            <a:off x="1188229" y="5504494"/>
            <a:ext cx="1770036"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después de legalizado (T = 1 / T = 1+t)</a:t>
            </a:r>
          </a:p>
        </p:txBody>
      </p:sp>
      <p:sp>
        <p:nvSpPr>
          <p:cNvPr id="10" name="TextBox 9">
            <a:extLst>
              <a:ext uri="{FF2B5EF4-FFF2-40B4-BE49-F238E27FC236}">
                <a16:creationId xmlns:a16="http://schemas.microsoft.com/office/drawing/2014/main" id="{B6E785ED-E5B9-7FF6-B5D7-F6D807742AFA}"/>
              </a:ext>
            </a:extLst>
          </p:cNvPr>
          <p:cNvSpPr txBox="1"/>
          <p:nvPr/>
        </p:nvSpPr>
        <p:spPr>
          <a:xfrm>
            <a:off x="1187104" y="4797266"/>
            <a:ext cx="1460656"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previo a ser legalizado (C = 1)</a:t>
            </a:r>
          </a:p>
        </p:txBody>
      </p:sp>
      <p:sp>
        <p:nvSpPr>
          <p:cNvPr id="11" name="Oval 10">
            <a:extLst>
              <a:ext uri="{FF2B5EF4-FFF2-40B4-BE49-F238E27FC236}">
                <a16:creationId xmlns:a16="http://schemas.microsoft.com/office/drawing/2014/main" id="{96708564-A022-A50B-E233-2DB0519DD538}"/>
              </a:ext>
            </a:extLst>
          </p:cNvPr>
          <p:cNvSpPr>
            <a:spLocks noChangeAspect="1"/>
          </p:cNvSpPr>
          <p:nvPr/>
        </p:nvSpPr>
        <p:spPr>
          <a:xfrm>
            <a:off x="1098394" y="5198400"/>
            <a:ext cx="102334" cy="102334"/>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F6021-C288-85EF-B18F-78D0CDDC387A}"/>
              </a:ext>
            </a:extLst>
          </p:cNvPr>
          <p:cNvSpPr>
            <a:spLocks noChangeAspect="1"/>
          </p:cNvSpPr>
          <p:nvPr/>
        </p:nvSpPr>
        <p:spPr>
          <a:xfrm>
            <a:off x="1098394" y="5552435"/>
            <a:ext cx="102334" cy="102334"/>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6EB946-DBE6-26C2-A2DF-0366905A3FBB}"/>
              </a:ext>
            </a:extLst>
          </p:cNvPr>
          <p:cNvSpPr>
            <a:spLocks noChangeAspect="1"/>
          </p:cNvSpPr>
          <p:nvPr/>
        </p:nvSpPr>
        <p:spPr>
          <a:xfrm>
            <a:off x="1084603" y="4844363"/>
            <a:ext cx="102334" cy="102334"/>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95D8477-E9AF-5D53-E1E5-5CAE00E74057}"/>
              </a:ext>
            </a:extLst>
          </p:cNvPr>
          <p:cNvCxnSpPr>
            <a:cxnSpLocks/>
          </p:cNvCxnSpPr>
          <p:nvPr/>
        </p:nvCxnSpPr>
        <p:spPr>
          <a:xfrm>
            <a:off x="7226951" y="41105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18A4EA-D87A-DE9D-794E-6985A991D816}"/>
              </a:ext>
            </a:extLst>
          </p:cNvPr>
          <p:cNvCxnSpPr>
            <a:cxnSpLocks/>
          </p:cNvCxnSpPr>
          <p:nvPr/>
        </p:nvCxnSpPr>
        <p:spPr>
          <a:xfrm>
            <a:off x="7226951" y="92523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17301-8868-AC6A-1923-F1EAC200BA42}"/>
              </a:ext>
            </a:extLst>
          </p:cNvPr>
          <p:cNvCxnSpPr>
            <a:cxnSpLocks/>
          </p:cNvCxnSpPr>
          <p:nvPr/>
        </p:nvCxnSpPr>
        <p:spPr>
          <a:xfrm>
            <a:off x="7226951" y="143434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1E5660-1E69-428D-881C-066EC51035A6}"/>
              </a:ext>
            </a:extLst>
          </p:cNvPr>
          <p:cNvCxnSpPr>
            <a:cxnSpLocks/>
          </p:cNvCxnSpPr>
          <p:nvPr/>
        </p:nvCxnSpPr>
        <p:spPr>
          <a:xfrm>
            <a:off x="7226951" y="194344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F59D44-89C8-5D1E-1C41-AC5A800F4D58}"/>
              </a:ext>
            </a:extLst>
          </p:cNvPr>
          <p:cNvCxnSpPr>
            <a:cxnSpLocks/>
          </p:cNvCxnSpPr>
          <p:nvPr/>
        </p:nvCxnSpPr>
        <p:spPr>
          <a:xfrm>
            <a:off x="7226951" y="245255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63C7A5-019B-6D53-74AC-259EA0E2E1F2}"/>
              </a:ext>
            </a:extLst>
          </p:cNvPr>
          <p:cNvSpPr>
            <a:spLocks noChangeAspect="1"/>
          </p:cNvSpPr>
          <p:nvPr/>
        </p:nvSpPr>
        <p:spPr>
          <a:xfrm>
            <a:off x="8013060"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77F0697A-84E7-49A9-31F4-1AD5FD01C382}"/>
              </a:ext>
            </a:extLst>
          </p:cNvPr>
          <p:cNvSpPr>
            <a:spLocks noChangeAspect="1"/>
          </p:cNvSpPr>
          <p:nvPr/>
        </p:nvSpPr>
        <p:spPr>
          <a:xfrm>
            <a:off x="8013060"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C100560A-2E1C-F1FD-781D-CE5B307257CC}"/>
              </a:ext>
            </a:extLst>
          </p:cNvPr>
          <p:cNvSpPr>
            <a:spLocks noChangeAspect="1"/>
          </p:cNvSpPr>
          <p:nvPr/>
        </p:nvSpPr>
        <p:spPr>
          <a:xfrm>
            <a:off x="8013060"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FC702BE7-EF9F-B8D4-0DEC-8BC31AF97FA3}"/>
              </a:ext>
            </a:extLst>
          </p:cNvPr>
          <p:cNvSpPr>
            <a:spLocks noChangeAspect="1"/>
          </p:cNvSpPr>
          <p:nvPr/>
        </p:nvSpPr>
        <p:spPr>
          <a:xfrm>
            <a:off x="8013060" y="1830802"/>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3EDDE9A2-D58E-F205-0C3D-76BEB765C4D4}"/>
              </a:ext>
            </a:extLst>
          </p:cNvPr>
          <p:cNvSpPr>
            <a:spLocks noChangeAspect="1"/>
          </p:cNvSpPr>
          <p:nvPr/>
        </p:nvSpPr>
        <p:spPr>
          <a:xfrm>
            <a:off x="8013060" y="2339906"/>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1487069-4794-E90B-F256-E305F8F5A878}"/>
              </a:ext>
            </a:extLst>
          </p:cNvPr>
          <p:cNvSpPr txBox="1"/>
          <p:nvPr/>
        </p:nvSpPr>
        <p:spPr>
          <a:xfrm>
            <a:off x="7903621" y="254990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31" name="Oval 30">
            <a:extLst>
              <a:ext uri="{FF2B5EF4-FFF2-40B4-BE49-F238E27FC236}">
                <a16:creationId xmlns:a16="http://schemas.microsoft.com/office/drawing/2014/main" id="{5076B534-BB60-446B-FBB9-CED795615964}"/>
              </a:ext>
            </a:extLst>
          </p:cNvPr>
          <p:cNvSpPr>
            <a:spLocks noChangeAspect="1"/>
          </p:cNvSpPr>
          <p:nvPr/>
        </p:nvSpPr>
        <p:spPr>
          <a:xfrm>
            <a:off x="8607666"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2" name="Oval 31">
            <a:extLst>
              <a:ext uri="{FF2B5EF4-FFF2-40B4-BE49-F238E27FC236}">
                <a16:creationId xmlns:a16="http://schemas.microsoft.com/office/drawing/2014/main" id="{2EC6B1C9-8E09-EFEE-D2F5-14C2FDF4F8C2}"/>
              </a:ext>
            </a:extLst>
          </p:cNvPr>
          <p:cNvSpPr>
            <a:spLocks noChangeAspect="1"/>
          </p:cNvSpPr>
          <p:nvPr/>
        </p:nvSpPr>
        <p:spPr>
          <a:xfrm>
            <a:off x="8607666"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0985C4EB-453C-F422-F736-1A057CD5DF09}"/>
              </a:ext>
            </a:extLst>
          </p:cNvPr>
          <p:cNvSpPr>
            <a:spLocks noChangeAspect="1"/>
          </p:cNvSpPr>
          <p:nvPr/>
        </p:nvSpPr>
        <p:spPr>
          <a:xfrm>
            <a:off x="8607666"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53C69E9B-E92F-4606-8F5E-0544DB90C193}"/>
              </a:ext>
            </a:extLst>
          </p:cNvPr>
          <p:cNvSpPr>
            <a:spLocks noChangeAspect="1"/>
          </p:cNvSpPr>
          <p:nvPr/>
        </p:nvSpPr>
        <p:spPr>
          <a:xfrm>
            <a:off x="8607666" y="183080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5" name="Oval 34">
            <a:extLst>
              <a:ext uri="{FF2B5EF4-FFF2-40B4-BE49-F238E27FC236}">
                <a16:creationId xmlns:a16="http://schemas.microsoft.com/office/drawing/2014/main" id="{3B8707B6-9BE9-45C6-43CA-577FC94679B7}"/>
              </a:ext>
            </a:extLst>
          </p:cNvPr>
          <p:cNvSpPr>
            <a:spLocks noChangeAspect="1"/>
          </p:cNvSpPr>
          <p:nvPr/>
        </p:nvSpPr>
        <p:spPr>
          <a:xfrm>
            <a:off x="8607666" y="233990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1D19B6E6-2997-D55C-011E-773B74584B56}"/>
              </a:ext>
            </a:extLst>
          </p:cNvPr>
          <p:cNvSpPr txBox="1"/>
          <p:nvPr/>
        </p:nvSpPr>
        <p:spPr>
          <a:xfrm>
            <a:off x="8499736"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37" name="Oval 36">
            <a:extLst>
              <a:ext uri="{FF2B5EF4-FFF2-40B4-BE49-F238E27FC236}">
                <a16:creationId xmlns:a16="http://schemas.microsoft.com/office/drawing/2014/main" id="{A2584B90-CB58-821E-2A21-76BE0DA539C1}"/>
              </a:ext>
            </a:extLst>
          </p:cNvPr>
          <p:cNvSpPr>
            <a:spLocks noChangeAspect="1"/>
          </p:cNvSpPr>
          <p:nvPr/>
        </p:nvSpPr>
        <p:spPr>
          <a:xfrm>
            <a:off x="9202272"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id="{BB18A582-1D78-E8D2-D697-E08CE162F868}"/>
              </a:ext>
            </a:extLst>
          </p:cNvPr>
          <p:cNvSpPr>
            <a:spLocks noChangeAspect="1"/>
          </p:cNvSpPr>
          <p:nvPr/>
        </p:nvSpPr>
        <p:spPr>
          <a:xfrm>
            <a:off x="9202272" y="807885"/>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281D25F4-C569-9900-AE55-9F2DEA852B8B}"/>
              </a:ext>
            </a:extLst>
          </p:cNvPr>
          <p:cNvSpPr>
            <a:spLocks noChangeAspect="1"/>
          </p:cNvSpPr>
          <p:nvPr/>
        </p:nvSpPr>
        <p:spPr>
          <a:xfrm>
            <a:off x="9202272" y="1312278"/>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0" name="Oval 39">
            <a:extLst>
              <a:ext uri="{FF2B5EF4-FFF2-40B4-BE49-F238E27FC236}">
                <a16:creationId xmlns:a16="http://schemas.microsoft.com/office/drawing/2014/main" id="{F1077CAC-B408-BD69-3F38-2A8B6D97BF09}"/>
              </a:ext>
            </a:extLst>
          </p:cNvPr>
          <p:cNvSpPr>
            <a:spLocks noChangeAspect="1"/>
          </p:cNvSpPr>
          <p:nvPr/>
        </p:nvSpPr>
        <p:spPr>
          <a:xfrm>
            <a:off x="9202272" y="183080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51A41C85-C6E6-1DA6-4627-9435018A1A61}"/>
              </a:ext>
            </a:extLst>
          </p:cNvPr>
          <p:cNvSpPr>
            <a:spLocks noChangeAspect="1"/>
          </p:cNvSpPr>
          <p:nvPr/>
        </p:nvSpPr>
        <p:spPr>
          <a:xfrm>
            <a:off x="9202272"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A54955D-D53E-954A-0324-BAFDECC2C607}"/>
              </a:ext>
            </a:extLst>
          </p:cNvPr>
          <p:cNvSpPr txBox="1"/>
          <p:nvPr/>
        </p:nvSpPr>
        <p:spPr>
          <a:xfrm>
            <a:off x="9094342"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43" name="Oval 42">
            <a:extLst>
              <a:ext uri="{FF2B5EF4-FFF2-40B4-BE49-F238E27FC236}">
                <a16:creationId xmlns:a16="http://schemas.microsoft.com/office/drawing/2014/main" id="{1B322267-9696-9CA6-2D6F-7E4E522B7B3A}"/>
              </a:ext>
            </a:extLst>
          </p:cNvPr>
          <p:cNvSpPr>
            <a:spLocks noChangeAspect="1"/>
          </p:cNvSpPr>
          <p:nvPr/>
        </p:nvSpPr>
        <p:spPr>
          <a:xfrm>
            <a:off x="9796878"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4" name="Oval 43">
            <a:extLst>
              <a:ext uri="{FF2B5EF4-FFF2-40B4-BE49-F238E27FC236}">
                <a16:creationId xmlns:a16="http://schemas.microsoft.com/office/drawing/2014/main" id="{21C0401F-DC89-19EA-2185-8C58D7CBDEC6}"/>
              </a:ext>
            </a:extLst>
          </p:cNvPr>
          <p:cNvSpPr>
            <a:spLocks noChangeAspect="1"/>
          </p:cNvSpPr>
          <p:nvPr/>
        </p:nvSpPr>
        <p:spPr>
          <a:xfrm>
            <a:off x="9796878" y="807885"/>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5" name="Oval 44">
            <a:extLst>
              <a:ext uri="{FF2B5EF4-FFF2-40B4-BE49-F238E27FC236}">
                <a16:creationId xmlns:a16="http://schemas.microsoft.com/office/drawing/2014/main" id="{63E5AEDF-06C7-B4EE-F5B5-7B86826EB647}"/>
              </a:ext>
            </a:extLst>
          </p:cNvPr>
          <p:cNvSpPr>
            <a:spLocks noChangeAspect="1"/>
          </p:cNvSpPr>
          <p:nvPr/>
        </p:nvSpPr>
        <p:spPr>
          <a:xfrm>
            <a:off x="9796878" y="131227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6" name="Oval 45">
            <a:extLst>
              <a:ext uri="{FF2B5EF4-FFF2-40B4-BE49-F238E27FC236}">
                <a16:creationId xmlns:a16="http://schemas.microsoft.com/office/drawing/2014/main" id="{29185B4B-4849-C953-B45D-61675539DF10}"/>
              </a:ext>
            </a:extLst>
          </p:cNvPr>
          <p:cNvSpPr>
            <a:spLocks noChangeAspect="1"/>
          </p:cNvSpPr>
          <p:nvPr/>
        </p:nvSpPr>
        <p:spPr>
          <a:xfrm>
            <a:off x="9796878"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5C651B36-116A-8360-BFEF-C68BEBACDEB4}"/>
              </a:ext>
            </a:extLst>
          </p:cNvPr>
          <p:cNvSpPr>
            <a:spLocks noChangeAspect="1"/>
          </p:cNvSpPr>
          <p:nvPr/>
        </p:nvSpPr>
        <p:spPr>
          <a:xfrm>
            <a:off x="9796878"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FBE28BD-1527-0529-3CD2-FBBF769FE887}"/>
              </a:ext>
            </a:extLst>
          </p:cNvPr>
          <p:cNvSpPr txBox="1"/>
          <p:nvPr/>
        </p:nvSpPr>
        <p:spPr>
          <a:xfrm>
            <a:off x="9688948"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49" name="Oval 48">
            <a:extLst>
              <a:ext uri="{FF2B5EF4-FFF2-40B4-BE49-F238E27FC236}">
                <a16:creationId xmlns:a16="http://schemas.microsoft.com/office/drawing/2014/main" id="{2074B2B4-5FBD-2560-73FE-9181C39DC6E5}"/>
              </a:ext>
            </a:extLst>
          </p:cNvPr>
          <p:cNvSpPr>
            <a:spLocks noChangeAspect="1"/>
          </p:cNvSpPr>
          <p:nvPr/>
        </p:nvSpPr>
        <p:spPr>
          <a:xfrm>
            <a:off x="10986090" y="29878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7F4BEF59-D2EA-EB37-86E7-2C0048BCB93A}"/>
              </a:ext>
            </a:extLst>
          </p:cNvPr>
          <p:cNvSpPr>
            <a:spLocks noChangeAspect="1"/>
          </p:cNvSpPr>
          <p:nvPr/>
        </p:nvSpPr>
        <p:spPr>
          <a:xfrm>
            <a:off x="10986090" y="807885"/>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4E6E0C01-B3E4-57D6-AE73-0428760771F1}"/>
              </a:ext>
            </a:extLst>
          </p:cNvPr>
          <p:cNvSpPr>
            <a:spLocks noChangeAspect="1"/>
          </p:cNvSpPr>
          <p:nvPr/>
        </p:nvSpPr>
        <p:spPr>
          <a:xfrm>
            <a:off x="10986090" y="131227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ED1BABDA-681D-AA7F-66F3-0D67E897FB9C}"/>
              </a:ext>
            </a:extLst>
          </p:cNvPr>
          <p:cNvSpPr>
            <a:spLocks noChangeAspect="1"/>
          </p:cNvSpPr>
          <p:nvPr/>
        </p:nvSpPr>
        <p:spPr>
          <a:xfrm>
            <a:off x="10986090"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F805FDCE-B62C-EE97-6838-515FF8BF0090}"/>
              </a:ext>
            </a:extLst>
          </p:cNvPr>
          <p:cNvSpPr>
            <a:spLocks noChangeAspect="1"/>
          </p:cNvSpPr>
          <p:nvPr/>
        </p:nvSpPr>
        <p:spPr>
          <a:xfrm>
            <a:off x="10986090"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F22C0AB4-2B91-B17E-F58C-CB903FCCCC8E}"/>
              </a:ext>
            </a:extLst>
          </p:cNvPr>
          <p:cNvSpPr txBox="1"/>
          <p:nvPr/>
        </p:nvSpPr>
        <p:spPr>
          <a:xfrm>
            <a:off x="10878160"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55" name="Oval 54">
            <a:extLst>
              <a:ext uri="{FF2B5EF4-FFF2-40B4-BE49-F238E27FC236}">
                <a16:creationId xmlns:a16="http://schemas.microsoft.com/office/drawing/2014/main" id="{DBE55F93-A631-2626-0DB5-3E830D479D8E}"/>
              </a:ext>
            </a:extLst>
          </p:cNvPr>
          <p:cNvSpPr>
            <a:spLocks noChangeAspect="1"/>
          </p:cNvSpPr>
          <p:nvPr/>
        </p:nvSpPr>
        <p:spPr>
          <a:xfrm>
            <a:off x="7418454" y="298782"/>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346B390F-057A-4AAA-B9BA-B1C19FE600A2}"/>
              </a:ext>
            </a:extLst>
          </p:cNvPr>
          <p:cNvSpPr>
            <a:spLocks noChangeAspect="1"/>
          </p:cNvSpPr>
          <p:nvPr/>
        </p:nvSpPr>
        <p:spPr>
          <a:xfrm>
            <a:off x="7418454"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24946E40-B53A-3814-2334-8E485D8106D4}"/>
              </a:ext>
            </a:extLst>
          </p:cNvPr>
          <p:cNvSpPr>
            <a:spLocks noChangeAspect="1"/>
          </p:cNvSpPr>
          <p:nvPr/>
        </p:nvSpPr>
        <p:spPr>
          <a:xfrm>
            <a:off x="7418454"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8" name="Oval 57">
            <a:extLst>
              <a:ext uri="{FF2B5EF4-FFF2-40B4-BE49-F238E27FC236}">
                <a16:creationId xmlns:a16="http://schemas.microsoft.com/office/drawing/2014/main" id="{3002090E-E67C-3150-EEAF-D04A58790778}"/>
              </a:ext>
            </a:extLst>
          </p:cNvPr>
          <p:cNvSpPr>
            <a:spLocks noChangeAspect="1"/>
          </p:cNvSpPr>
          <p:nvPr/>
        </p:nvSpPr>
        <p:spPr>
          <a:xfrm>
            <a:off x="7418454" y="183080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9" name="Oval 58">
            <a:extLst>
              <a:ext uri="{FF2B5EF4-FFF2-40B4-BE49-F238E27FC236}">
                <a16:creationId xmlns:a16="http://schemas.microsoft.com/office/drawing/2014/main" id="{4AEF40E0-27F6-0469-38A6-9FFDF44AD45A}"/>
              </a:ext>
            </a:extLst>
          </p:cNvPr>
          <p:cNvSpPr>
            <a:spLocks noChangeAspect="1"/>
          </p:cNvSpPr>
          <p:nvPr/>
        </p:nvSpPr>
        <p:spPr>
          <a:xfrm>
            <a:off x="7418454" y="2339906"/>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F739F3A6-8DE5-336A-97BA-9AA7717223A9}"/>
              </a:ext>
            </a:extLst>
          </p:cNvPr>
          <p:cNvSpPr txBox="1"/>
          <p:nvPr/>
        </p:nvSpPr>
        <p:spPr>
          <a:xfrm>
            <a:off x="7307318" y="255472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61" name="Oval 60">
            <a:extLst>
              <a:ext uri="{FF2B5EF4-FFF2-40B4-BE49-F238E27FC236}">
                <a16:creationId xmlns:a16="http://schemas.microsoft.com/office/drawing/2014/main" id="{14EED4A1-9A9F-2E17-E000-8C834F18EB1E}"/>
              </a:ext>
            </a:extLst>
          </p:cNvPr>
          <p:cNvSpPr>
            <a:spLocks noChangeAspect="1"/>
          </p:cNvSpPr>
          <p:nvPr/>
        </p:nvSpPr>
        <p:spPr>
          <a:xfrm>
            <a:off x="10391484"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3AA070D5-C498-A48F-E122-BA837F8B0C14}"/>
              </a:ext>
            </a:extLst>
          </p:cNvPr>
          <p:cNvSpPr>
            <a:spLocks noChangeAspect="1"/>
          </p:cNvSpPr>
          <p:nvPr/>
        </p:nvSpPr>
        <p:spPr>
          <a:xfrm>
            <a:off x="10391484" y="807885"/>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325FAC91-CE4B-A1D6-3B3E-F7182790F5D2}"/>
              </a:ext>
            </a:extLst>
          </p:cNvPr>
          <p:cNvSpPr>
            <a:spLocks noChangeAspect="1"/>
          </p:cNvSpPr>
          <p:nvPr/>
        </p:nvSpPr>
        <p:spPr>
          <a:xfrm>
            <a:off x="10391484" y="131227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4" name="Oval 63">
            <a:extLst>
              <a:ext uri="{FF2B5EF4-FFF2-40B4-BE49-F238E27FC236}">
                <a16:creationId xmlns:a16="http://schemas.microsoft.com/office/drawing/2014/main" id="{7BD408A3-D9B1-9E11-BA33-FA26ECFED8F3}"/>
              </a:ext>
            </a:extLst>
          </p:cNvPr>
          <p:cNvSpPr>
            <a:spLocks noChangeAspect="1"/>
          </p:cNvSpPr>
          <p:nvPr/>
        </p:nvSpPr>
        <p:spPr>
          <a:xfrm>
            <a:off x="10391484"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38351ADB-ADFA-A844-807E-6C4400131234}"/>
              </a:ext>
            </a:extLst>
          </p:cNvPr>
          <p:cNvSpPr>
            <a:spLocks noChangeAspect="1"/>
          </p:cNvSpPr>
          <p:nvPr/>
        </p:nvSpPr>
        <p:spPr>
          <a:xfrm>
            <a:off x="10391484"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774C00DF-3246-5FB9-217D-D034D0761BED}"/>
              </a:ext>
            </a:extLst>
          </p:cNvPr>
          <p:cNvSpPr txBox="1"/>
          <p:nvPr/>
        </p:nvSpPr>
        <p:spPr>
          <a:xfrm>
            <a:off x="10283554"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67" name="TextBox 66">
            <a:extLst>
              <a:ext uri="{FF2B5EF4-FFF2-40B4-BE49-F238E27FC236}">
                <a16:creationId xmlns:a16="http://schemas.microsoft.com/office/drawing/2014/main" id="{245169B6-8E61-7870-35A0-6EA896EF73FF}"/>
              </a:ext>
            </a:extLst>
          </p:cNvPr>
          <p:cNvSpPr txBox="1"/>
          <p:nvPr/>
        </p:nvSpPr>
        <p:spPr>
          <a:xfrm>
            <a:off x="6857632" y="31139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68" name="TextBox 67">
            <a:extLst>
              <a:ext uri="{FF2B5EF4-FFF2-40B4-BE49-F238E27FC236}">
                <a16:creationId xmlns:a16="http://schemas.microsoft.com/office/drawing/2014/main" id="{4F0FCEF7-205B-E148-1FC1-D194F2D93F47}"/>
              </a:ext>
            </a:extLst>
          </p:cNvPr>
          <p:cNvSpPr txBox="1"/>
          <p:nvPr/>
        </p:nvSpPr>
        <p:spPr>
          <a:xfrm>
            <a:off x="6857632" y="80788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69" name="TextBox 68">
            <a:extLst>
              <a:ext uri="{FF2B5EF4-FFF2-40B4-BE49-F238E27FC236}">
                <a16:creationId xmlns:a16="http://schemas.microsoft.com/office/drawing/2014/main" id="{AE541F9F-3B3B-8BF0-6085-620CB01897DA}"/>
              </a:ext>
            </a:extLst>
          </p:cNvPr>
          <p:cNvSpPr txBox="1"/>
          <p:nvPr/>
        </p:nvSpPr>
        <p:spPr>
          <a:xfrm>
            <a:off x="6857632" y="132489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70" name="TextBox 69">
            <a:extLst>
              <a:ext uri="{FF2B5EF4-FFF2-40B4-BE49-F238E27FC236}">
                <a16:creationId xmlns:a16="http://schemas.microsoft.com/office/drawing/2014/main" id="{9F9A59B8-B291-9AD1-D757-D487D03B636B}"/>
              </a:ext>
            </a:extLst>
          </p:cNvPr>
          <p:cNvSpPr txBox="1"/>
          <p:nvPr/>
        </p:nvSpPr>
        <p:spPr>
          <a:xfrm>
            <a:off x="6857632" y="183080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71" name="TextBox 70">
            <a:extLst>
              <a:ext uri="{FF2B5EF4-FFF2-40B4-BE49-F238E27FC236}">
                <a16:creationId xmlns:a16="http://schemas.microsoft.com/office/drawing/2014/main" id="{054B9E4F-3376-FD4E-A1D0-2DB60CC743B2}"/>
              </a:ext>
            </a:extLst>
          </p:cNvPr>
          <p:cNvSpPr txBox="1"/>
          <p:nvPr/>
        </p:nvSpPr>
        <p:spPr>
          <a:xfrm>
            <a:off x="6857632" y="234750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72" name="Straight Connector 71">
            <a:extLst>
              <a:ext uri="{FF2B5EF4-FFF2-40B4-BE49-F238E27FC236}">
                <a16:creationId xmlns:a16="http://schemas.microsoft.com/office/drawing/2014/main" id="{C76FDCDD-3DB4-D216-B9C9-BBA1CCC12542}"/>
              </a:ext>
            </a:extLst>
          </p:cNvPr>
          <p:cNvCxnSpPr/>
          <p:nvPr/>
        </p:nvCxnSpPr>
        <p:spPr>
          <a:xfrm>
            <a:off x="6796093" y="23539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2C274F7-0E87-D655-7A4C-2C62D1C7D27C}"/>
              </a:ext>
            </a:extLst>
          </p:cNvPr>
          <p:cNvSpPr txBox="1"/>
          <p:nvPr/>
        </p:nvSpPr>
        <p:spPr>
          <a:xfrm rot="16200000">
            <a:off x="6344462" y="124524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cxnSp>
        <p:nvCxnSpPr>
          <p:cNvPr id="74" name="Straight Connector 73">
            <a:extLst>
              <a:ext uri="{FF2B5EF4-FFF2-40B4-BE49-F238E27FC236}">
                <a16:creationId xmlns:a16="http://schemas.microsoft.com/office/drawing/2014/main" id="{6543F520-DB12-7972-BB30-F8597AFB5342}"/>
              </a:ext>
            </a:extLst>
          </p:cNvPr>
          <p:cNvCxnSpPr>
            <a:cxnSpLocks/>
          </p:cNvCxnSpPr>
          <p:nvPr/>
        </p:nvCxnSpPr>
        <p:spPr>
          <a:xfrm>
            <a:off x="1194794" y="1589680"/>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BF7F21-653E-C87F-E737-1A52470DBA60}"/>
              </a:ext>
            </a:extLst>
          </p:cNvPr>
          <p:cNvCxnSpPr>
            <a:cxnSpLocks/>
          </p:cNvCxnSpPr>
          <p:nvPr/>
        </p:nvCxnSpPr>
        <p:spPr>
          <a:xfrm>
            <a:off x="1194794" y="20987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8F2B09-997D-7609-91C7-68C410F408C9}"/>
              </a:ext>
            </a:extLst>
          </p:cNvPr>
          <p:cNvCxnSpPr>
            <a:cxnSpLocks/>
          </p:cNvCxnSpPr>
          <p:nvPr/>
        </p:nvCxnSpPr>
        <p:spPr>
          <a:xfrm>
            <a:off x="1194794" y="26078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A1F578F-7264-E2AB-8988-A59100B81924}"/>
              </a:ext>
            </a:extLst>
          </p:cNvPr>
          <p:cNvCxnSpPr>
            <a:cxnSpLocks/>
          </p:cNvCxnSpPr>
          <p:nvPr/>
        </p:nvCxnSpPr>
        <p:spPr>
          <a:xfrm>
            <a:off x="1194794" y="31169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E68CB6-0F7B-F55F-651F-068BD1C9E268}"/>
              </a:ext>
            </a:extLst>
          </p:cNvPr>
          <p:cNvCxnSpPr>
            <a:cxnSpLocks/>
          </p:cNvCxnSpPr>
          <p:nvPr/>
        </p:nvCxnSpPr>
        <p:spPr>
          <a:xfrm>
            <a:off x="1194794" y="3626097"/>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6BE65F5-4A7C-374D-7AF9-2F696E8EC9D1}"/>
              </a:ext>
            </a:extLst>
          </p:cNvPr>
          <p:cNvSpPr>
            <a:spLocks noChangeAspect="1"/>
          </p:cNvSpPr>
          <p:nvPr/>
        </p:nvSpPr>
        <p:spPr>
          <a:xfrm>
            <a:off x="1980903"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0" name="Oval 79">
            <a:extLst>
              <a:ext uri="{FF2B5EF4-FFF2-40B4-BE49-F238E27FC236}">
                <a16:creationId xmlns:a16="http://schemas.microsoft.com/office/drawing/2014/main" id="{A0B96F05-898D-D1E2-F929-E6A41AA4CFD6}"/>
              </a:ext>
            </a:extLst>
          </p:cNvPr>
          <p:cNvSpPr>
            <a:spLocks noChangeAspect="1"/>
          </p:cNvSpPr>
          <p:nvPr/>
        </p:nvSpPr>
        <p:spPr>
          <a:xfrm>
            <a:off x="1980903"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1" name="Oval 80">
            <a:extLst>
              <a:ext uri="{FF2B5EF4-FFF2-40B4-BE49-F238E27FC236}">
                <a16:creationId xmlns:a16="http://schemas.microsoft.com/office/drawing/2014/main" id="{AA083ED3-077D-D032-4C08-FA6FB09884EC}"/>
              </a:ext>
            </a:extLst>
          </p:cNvPr>
          <p:cNvSpPr>
            <a:spLocks noChangeAspect="1"/>
          </p:cNvSpPr>
          <p:nvPr/>
        </p:nvSpPr>
        <p:spPr>
          <a:xfrm>
            <a:off x="1980903"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2" name="Oval 81">
            <a:extLst>
              <a:ext uri="{FF2B5EF4-FFF2-40B4-BE49-F238E27FC236}">
                <a16:creationId xmlns:a16="http://schemas.microsoft.com/office/drawing/2014/main" id="{1F1EAE53-3E9E-6187-C673-8BB582CE3FDF}"/>
              </a:ext>
            </a:extLst>
          </p:cNvPr>
          <p:cNvSpPr>
            <a:spLocks noChangeAspect="1"/>
          </p:cNvSpPr>
          <p:nvPr/>
        </p:nvSpPr>
        <p:spPr>
          <a:xfrm>
            <a:off x="1980903"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3" name="Oval 82">
            <a:extLst>
              <a:ext uri="{FF2B5EF4-FFF2-40B4-BE49-F238E27FC236}">
                <a16:creationId xmlns:a16="http://schemas.microsoft.com/office/drawing/2014/main" id="{48139C29-BF2F-C3BC-E7F9-63A33E93F61B}"/>
              </a:ext>
            </a:extLst>
          </p:cNvPr>
          <p:cNvSpPr>
            <a:spLocks noChangeAspect="1"/>
          </p:cNvSpPr>
          <p:nvPr/>
        </p:nvSpPr>
        <p:spPr>
          <a:xfrm>
            <a:off x="1980903" y="35134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7569701B-9692-45E5-A769-AC308625AB5E}"/>
              </a:ext>
            </a:extLst>
          </p:cNvPr>
          <p:cNvSpPr txBox="1"/>
          <p:nvPr/>
        </p:nvSpPr>
        <p:spPr>
          <a:xfrm>
            <a:off x="1871464" y="3723446"/>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85" name="Oval 84">
            <a:extLst>
              <a:ext uri="{FF2B5EF4-FFF2-40B4-BE49-F238E27FC236}">
                <a16:creationId xmlns:a16="http://schemas.microsoft.com/office/drawing/2014/main" id="{1F0CA4BD-2D7C-423B-A925-871459F97A4D}"/>
              </a:ext>
            </a:extLst>
          </p:cNvPr>
          <p:cNvSpPr>
            <a:spLocks noChangeAspect="1"/>
          </p:cNvSpPr>
          <p:nvPr/>
        </p:nvSpPr>
        <p:spPr>
          <a:xfrm>
            <a:off x="2575509"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6" name="Oval 85">
            <a:extLst>
              <a:ext uri="{FF2B5EF4-FFF2-40B4-BE49-F238E27FC236}">
                <a16:creationId xmlns:a16="http://schemas.microsoft.com/office/drawing/2014/main" id="{81627A3E-1D8A-1577-BD8B-B06E882C6713}"/>
              </a:ext>
            </a:extLst>
          </p:cNvPr>
          <p:cNvSpPr>
            <a:spLocks noChangeAspect="1"/>
          </p:cNvSpPr>
          <p:nvPr/>
        </p:nvSpPr>
        <p:spPr>
          <a:xfrm>
            <a:off x="2575509"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7" name="Oval 86">
            <a:extLst>
              <a:ext uri="{FF2B5EF4-FFF2-40B4-BE49-F238E27FC236}">
                <a16:creationId xmlns:a16="http://schemas.microsoft.com/office/drawing/2014/main" id="{8BA69C2E-E43E-78D0-55B8-83B724AE7777}"/>
              </a:ext>
            </a:extLst>
          </p:cNvPr>
          <p:cNvSpPr>
            <a:spLocks noChangeAspect="1"/>
          </p:cNvSpPr>
          <p:nvPr/>
        </p:nvSpPr>
        <p:spPr>
          <a:xfrm>
            <a:off x="2575509"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1391B870-9AB6-F846-458A-28C8AEDB30D7}"/>
              </a:ext>
            </a:extLst>
          </p:cNvPr>
          <p:cNvSpPr>
            <a:spLocks noChangeAspect="1"/>
          </p:cNvSpPr>
          <p:nvPr/>
        </p:nvSpPr>
        <p:spPr>
          <a:xfrm>
            <a:off x="2575509"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89" name="Oval 88">
            <a:extLst>
              <a:ext uri="{FF2B5EF4-FFF2-40B4-BE49-F238E27FC236}">
                <a16:creationId xmlns:a16="http://schemas.microsoft.com/office/drawing/2014/main" id="{3BA48C78-5D6E-3153-A546-2D9F45DD6276}"/>
              </a:ext>
            </a:extLst>
          </p:cNvPr>
          <p:cNvSpPr>
            <a:spLocks noChangeAspect="1"/>
          </p:cNvSpPr>
          <p:nvPr/>
        </p:nvSpPr>
        <p:spPr>
          <a:xfrm>
            <a:off x="2575509" y="351345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F2BEE5B4-B478-CEBC-7B31-3FEFD25A35AA}"/>
              </a:ext>
            </a:extLst>
          </p:cNvPr>
          <p:cNvSpPr txBox="1"/>
          <p:nvPr/>
        </p:nvSpPr>
        <p:spPr>
          <a:xfrm>
            <a:off x="2467579"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91" name="Oval 90">
            <a:extLst>
              <a:ext uri="{FF2B5EF4-FFF2-40B4-BE49-F238E27FC236}">
                <a16:creationId xmlns:a16="http://schemas.microsoft.com/office/drawing/2014/main" id="{53362032-97A1-22E5-ABCD-369AB7970D62}"/>
              </a:ext>
            </a:extLst>
          </p:cNvPr>
          <p:cNvSpPr>
            <a:spLocks noChangeAspect="1"/>
          </p:cNvSpPr>
          <p:nvPr/>
        </p:nvSpPr>
        <p:spPr>
          <a:xfrm>
            <a:off x="3170115"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2" name="Oval 91">
            <a:extLst>
              <a:ext uri="{FF2B5EF4-FFF2-40B4-BE49-F238E27FC236}">
                <a16:creationId xmlns:a16="http://schemas.microsoft.com/office/drawing/2014/main" id="{25601183-AA2C-3BD5-E5D5-A7EE76CA4AA3}"/>
              </a:ext>
            </a:extLst>
          </p:cNvPr>
          <p:cNvSpPr>
            <a:spLocks noChangeAspect="1"/>
          </p:cNvSpPr>
          <p:nvPr/>
        </p:nvSpPr>
        <p:spPr>
          <a:xfrm>
            <a:off x="3170115"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3" name="Oval 92">
            <a:extLst>
              <a:ext uri="{FF2B5EF4-FFF2-40B4-BE49-F238E27FC236}">
                <a16:creationId xmlns:a16="http://schemas.microsoft.com/office/drawing/2014/main" id="{10C0933B-4644-46B1-D54D-4DB41FB83059}"/>
              </a:ext>
            </a:extLst>
          </p:cNvPr>
          <p:cNvSpPr>
            <a:spLocks noChangeAspect="1"/>
          </p:cNvSpPr>
          <p:nvPr/>
        </p:nvSpPr>
        <p:spPr>
          <a:xfrm>
            <a:off x="3170115"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4" name="Oval 93">
            <a:extLst>
              <a:ext uri="{FF2B5EF4-FFF2-40B4-BE49-F238E27FC236}">
                <a16:creationId xmlns:a16="http://schemas.microsoft.com/office/drawing/2014/main" id="{EE074168-1239-90F3-80E1-3AD0E4DAFF6E}"/>
              </a:ext>
            </a:extLst>
          </p:cNvPr>
          <p:cNvSpPr>
            <a:spLocks noChangeAspect="1"/>
          </p:cNvSpPr>
          <p:nvPr/>
        </p:nvSpPr>
        <p:spPr>
          <a:xfrm>
            <a:off x="3170115" y="300434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5" name="Oval 94">
            <a:extLst>
              <a:ext uri="{FF2B5EF4-FFF2-40B4-BE49-F238E27FC236}">
                <a16:creationId xmlns:a16="http://schemas.microsoft.com/office/drawing/2014/main" id="{846613F4-2A7C-583C-91B0-4247059541B4}"/>
              </a:ext>
            </a:extLst>
          </p:cNvPr>
          <p:cNvSpPr>
            <a:spLocks noChangeAspect="1"/>
          </p:cNvSpPr>
          <p:nvPr/>
        </p:nvSpPr>
        <p:spPr>
          <a:xfrm>
            <a:off x="3170115"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E422EFE5-6359-14DD-1143-4CEE2E2D013A}"/>
              </a:ext>
            </a:extLst>
          </p:cNvPr>
          <p:cNvSpPr txBox="1"/>
          <p:nvPr/>
        </p:nvSpPr>
        <p:spPr>
          <a:xfrm>
            <a:off x="3062185"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97" name="Oval 96">
            <a:extLst>
              <a:ext uri="{FF2B5EF4-FFF2-40B4-BE49-F238E27FC236}">
                <a16:creationId xmlns:a16="http://schemas.microsoft.com/office/drawing/2014/main" id="{BE71C3A3-F758-13C3-105E-92E8C7DC5CA9}"/>
              </a:ext>
            </a:extLst>
          </p:cNvPr>
          <p:cNvSpPr>
            <a:spLocks noChangeAspect="1"/>
          </p:cNvSpPr>
          <p:nvPr/>
        </p:nvSpPr>
        <p:spPr>
          <a:xfrm>
            <a:off x="3764721"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8" name="Oval 97">
            <a:extLst>
              <a:ext uri="{FF2B5EF4-FFF2-40B4-BE49-F238E27FC236}">
                <a16:creationId xmlns:a16="http://schemas.microsoft.com/office/drawing/2014/main" id="{78F5B8EC-4170-0321-AEA1-99777EA5CB7B}"/>
              </a:ext>
            </a:extLst>
          </p:cNvPr>
          <p:cNvSpPr>
            <a:spLocks noChangeAspect="1"/>
          </p:cNvSpPr>
          <p:nvPr/>
        </p:nvSpPr>
        <p:spPr>
          <a:xfrm>
            <a:off x="3764721"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9" name="Oval 98">
            <a:extLst>
              <a:ext uri="{FF2B5EF4-FFF2-40B4-BE49-F238E27FC236}">
                <a16:creationId xmlns:a16="http://schemas.microsoft.com/office/drawing/2014/main" id="{9D2D5220-FA65-E5BC-D693-C0D14973D207}"/>
              </a:ext>
            </a:extLst>
          </p:cNvPr>
          <p:cNvSpPr>
            <a:spLocks noChangeAspect="1"/>
          </p:cNvSpPr>
          <p:nvPr/>
        </p:nvSpPr>
        <p:spPr>
          <a:xfrm>
            <a:off x="3764721" y="2485824"/>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0" name="Oval 99">
            <a:extLst>
              <a:ext uri="{FF2B5EF4-FFF2-40B4-BE49-F238E27FC236}">
                <a16:creationId xmlns:a16="http://schemas.microsoft.com/office/drawing/2014/main" id="{B1473654-EF13-B79D-AEEE-86B4964F48C2}"/>
              </a:ext>
            </a:extLst>
          </p:cNvPr>
          <p:cNvSpPr>
            <a:spLocks noChangeAspect="1"/>
          </p:cNvSpPr>
          <p:nvPr/>
        </p:nvSpPr>
        <p:spPr>
          <a:xfrm>
            <a:off x="3764721"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1" name="Oval 100">
            <a:extLst>
              <a:ext uri="{FF2B5EF4-FFF2-40B4-BE49-F238E27FC236}">
                <a16:creationId xmlns:a16="http://schemas.microsoft.com/office/drawing/2014/main" id="{681E7930-9514-C373-4AA1-B3083AC32C56}"/>
              </a:ext>
            </a:extLst>
          </p:cNvPr>
          <p:cNvSpPr>
            <a:spLocks noChangeAspect="1"/>
          </p:cNvSpPr>
          <p:nvPr/>
        </p:nvSpPr>
        <p:spPr>
          <a:xfrm>
            <a:off x="3764721"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2CC418E2-C534-3C2D-45A8-C4BE39B638D7}"/>
              </a:ext>
            </a:extLst>
          </p:cNvPr>
          <p:cNvSpPr txBox="1"/>
          <p:nvPr/>
        </p:nvSpPr>
        <p:spPr>
          <a:xfrm>
            <a:off x="3656791"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03" name="Oval 102">
            <a:extLst>
              <a:ext uri="{FF2B5EF4-FFF2-40B4-BE49-F238E27FC236}">
                <a16:creationId xmlns:a16="http://schemas.microsoft.com/office/drawing/2014/main" id="{1164BC2B-411C-CAFC-E511-8CD8A36DD237}"/>
              </a:ext>
            </a:extLst>
          </p:cNvPr>
          <p:cNvSpPr>
            <a:spLocks noChangeAspect="1"/>
          </p:cNvSpPr>
          <p:nvPr/>
        </p:nvSpPr>
        <p:spPr>
          <a:xfrm>
            <a:off x="4953933" y="147232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4" name="Oval 103">
            <a:extLst>
              <a:ext uri="{FF2B5EF4-FFF2-40B4-BE49-F238E27FC236}">
                <a16:creationId xmlns:a16="http://schemas.microsoft.com/office/drawing/2014/main" id="{DECE6DC5-F3A0-BC51-4751-A6BBC5D138A1}"/>
              </a:ext>
            </a:extLst>
          </p:cNvPr>
          <p:cNvSpPr>
            <a:spLocks noChangeAspect="1"/>
          </p:cNvSpPr>
          <p:nvPr/>
        </p:nvSpPr>
        <p:spPr>
          <a:xfrm>
            <a:off x="4953933" y="1981431"/>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5" name="Oval 104">
            <a:extLst>
              <a:ext uri="{FF2B5EF4-FFF2-40B4-BE49-F238E27FC236}">
                <a16:creationId xmlns:a16="http://schemas.microsoft.com/office/drawing/2014/main" id="{B62E9EA9-3AE6-375A-38BF-9E7647307BD8}"/>
              </a:ext>
            </a:extLst>
          </p:cNvPr>
          <p:cNvSpPr>
            <a:spLocks noChangeAspect="1"/>
          </p:cNvSpPr>
          <p:nvPr/>
        </p:nvSpPr>
        <p:spPr>
          <a:xfrm>
            <a:off x="4953933" y="248582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6" name="Oval 105">
            <a:extLst>
              <a:ext uri="{FF2B5EF4-FFF2-40B4-BE49-F238E27FC236}">
                <a16:creationId xmlns:a16="http://schemas.microsoft.com/office/drawing/2014/main" id="{E7F3048F-9E32-494E-D436-11B37679B088}"/>
              </a:ext>
            </a:extLst>
          </p:cNvPr>
          <p:cNvSpPr>
            <a:spLocks noChangeAspect="1"/>
          </p:cNvSpPr>
          <p:nvPr/>
        </p:nvSpPr>
        <p:spPr>
          <a:xfrm>
            <a:off x="4953933"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7" name="Oval 106">
            <a:extLst>
              <a:ext uri="{FF2B5EF4-FFF2-40B4-BE49-F238E27FC236}">
                <a16:creationId xmlns:a16="http://schemas.microsoft.com/office/drawing/2014/main" id="{B7525192-1091-E7B1-8BF2-C93A8E9309D8}"/>
              </a:ext>
            </a:extLst>
          </p:cNvPr>
          <p:cNvSpPr>
            <a:spLocks noChangeAspect="1"/>
          </p:cNvSpPr>
          <p:nvPr/>
        </p:nvSpPr>
        <p:spPr>
          <a:xfrm>
            <a:off x="4953933"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9DE724D8-4FCD-0445-0381-B529ADC3DF4F}"/>
              </a:ext>
            </a:extLst>
          </p:cNvPr>
          <p:cNvSpPr txBox="1"/>
          <p:nvPr/>
        </p:nvSpPr>
        <p:spPr>
          <a:xfrm>
            <a:off x="4846003"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09" name="Oval 108">
            <a:extLst>
              <a:ext uri="{FF2B5EF4-FFF2-40B4-BE49-F238E27FC236}">
                <a16:creationId xmlns:a16="http://schemas.microsoft.com/office/drawing/2014/main" id="{5A064581-D597-E5F8-6870-EAD55673376B}"/>
              </a:ext>
            </a:extLst>
          </p:cNvPr>
          <p:cNvSpPr>
            <a:spLocks noChangeAspect="1"/>
          </p:cNvSpPr>
          <p:nvPr/>
        </p:nvSpPr>
        <p:spPr>
          <a:xfrm>
            <a:off x="1386297"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0" name="Oval 109">
            <a:extLst>
              <a:ext uri="{FF2B5EF4-FFF2-40B4-BE49-F238E27FC236}">
                <a16:creationId xmlns:a16="http://schemas.microsoft.com/office/drawing/2014/main" id="{FC46E0EA-3421-72F0-505E-E58C99FAF80E}"/>
              </a:ext>
            </a:extLst>
          </p:cNvPr>
          <p:cNvSpPr>
            <a:spLocks noChangeAspect="1"/>
          </p:cNvSpPr>
          <p:nvPr/>
        </p:nvSpPr>
        <p:spPr>
          <a:xfrm>
            <a:off x="1386297"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D9910A55-9AAD-1D1A-0B70-CB89C8CDD8D4}"/>
              </a:ext>
            </a:extLst>
          </p:cNvPr>
          <p:cNvSpPr>
            <a:spLocks noChangeAspect="1"/>
          </p:cNvSpPr>
          <p:nvPr/>
        </p:nvSpPr>
        <p:spPr>
          <a:xfrm>
            <a:off x="1386297"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B157BDB6-C5EB-ED11-6DD8-D442EE5FD1FB}"/>
              </a:ext>
            </a:extLst>
          </p:cNvPr>
          <p:cNvSpPr>
            <a:spLocks noChangeAspect="1"/>
          </p:cNvSpPr>
          <p:nvPr/>
        </p:nvSpPr>
        <p:spPr>
          <a:xfrm>
            <a:off x="1386297"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8FCE1907-A829-4A85-1437-F9C015DB7330}"/>
              </a:ext>
            </a:extLst>
          </p:cNvPr>
          <p:cNvSpPr>
            <a:spLocks noChangeAspect="1"/>
          </p:cNvSpPr>
          <p:nvPr/>
        </p:nvSpPr>
        <p:spPr>
          <a:xfrm>
            <a:off x="1386297" y="35134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4" name="TextBox 113">
            <a:extLst>
              <a:ext uri="{FF2B5EF4-FFF2-40B4-BE49-F238E27FC236}">
                <a16:creationId xmlns:a16="http://schemas.microsoft.com/office/drawing/2014/main" id="{15229B24-7A2C-C31A-ADDB-DAEFAF64C4D9}"/>
              </a:ext>
            </a:extLst>
          </p:cNvPr>
          <p:cNvSpPr txBox="1"/>
          <p:nvPr/>
        </p:nvSpPr>
        <p:spPr>
          <a:xfrm>
            <a:off x="1275161" y="3728273"/>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15" name="Oval 114">
            <a:extLst>
              <a:ext uri="{FF2B5EF4-FFF2-40B4-BE49-F238E27FC236}">
                <a16:creationId xmlns:a16="http://schemas.microsoft.com/office/drawing/2014/main" id="{74F7B290-33FE-A81F-1F6B-200983BD5004}"/>
              </a:ext>
            </a:extLst>
          </p:cNvPr>
          <p:cNvSpPr>
            <a:spLocks noChangeAspect="1"/>
          </p:cNvSpPr>
          <p:nvPr/>
        </p:nvSpPr>
        <p:spPr>
          <a:xfrm>
            <a:off x="4359327"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6" name="Oval 115">
            <a:extLst>
              <a:ext uri="{FF2B5EF4-FFF2-40B4-BE49-F238E27FC236}">
                <a16:creationId xmlns:a16="http://schemas.microsoft.com/office/drawing/2014/main" id="{B65BA617-B569-6D36-3C6C-A1998CE34864}"/>
              </a:ext>
            </a:extLst>
          </p:cNvPr>
          <p:cNvSpPr>
            <a:spLocks noChangeAspect="1"/>
          </p:cNvSpPr>
          <p:nvPr/>
        </p:nvSpPr>
        <p:spPr>
          <a:xfrm>
            <a:off x="4359327" y="1981431"/>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7" name="Oval 116">
            <a:extLst>
              <a:ext uri="{FF2B5EF4-FFF2-40B4-BE49-F238E27FC236}">
                <a16:creationId xmlns:a16="http://schemas.microsoft.com/office/drawing/2014/main" id="{96651CFF-125F-D17B-0701-437DF3BF1839}"/>
              </a:ext>
            </a:extLst>
          </p:cNvPr>
          <p:cNvSpPr>
            <a:spLocks noChangeAspect="1"/>
          </p:cNvSpPr>
          <p:nvPr/>
        </p:nvSpPr>
        <p:spPr>
          <a:xfrm>
            <a:off x="4359327" y="248582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8" name="Oval 117">
            <a:extLst>
              <a:ext uri="{FF2B5EF4-FFF2-40B4-BE49-F238E27FC236}">
                <a16:creationId xmlns:a16="http://schemas.microsoft.com/office/drawing/2014/main" id="{3A5B0604-B96E-3B75-FC03-244D42F3B4DF}"/>
              </a:ext>
            </a:extLst>
          </p:cNvPr>
          <p:cNvSpPr>
            <a:spLocks noChangeAspect="1"/>
          </p:cNvSpPr>
          <p:nvPr/>
        </p:nvSpPr>
        <p:spPr>
          <a:xfrm>
            <a:off x="4359327"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9FB7DC33-7725-D626-D1C1-3B6CCC185419}"/>
              </a:ext>
            </a:extLst>
          </p:cNvPr>
          <p:cNvSpPr>
            <a:spLocks noChangeAspect="1"/>
          </p:cNvSpPr>
          <p:nvPr/>
        </p:nvSpPr>
        <p:spPr>
          <a:xfrm>
            <a:off x="4359327"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0" name="TextBox 119">
            <a:extLst>
              <a:ext uri="{FF2B5EF4-FFF2-40B4-BE49-F238E27FC236}">
                <a16:creationId xmlns:a16="http://schemas.microsoft.com/office/drawing/2014/main" id="{F6FD5AA1-18AC-7C2D-3DBE-533D4F7AF8A9}"/>
              </a:ext>
            </a:extLst>
          </p:cNvPr>
          <p:cNvSpPr txBox="1"/>
          <p:nvPr/>
        </p:nvSpPr>
        <p:spPr>
          <a:xfrm>
            <a:off x="4251397"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21" name="TextBox 120">
            <a:extLst>
              <a:ext uri="{FF2B5EF4-FFF2-40B4-BE49-F238E27FC236}">
                <a16:creationId xmlns:a16="http://schemas.microsoft.com/office/drawing/2014/main" id="{B8CF9C49-4B0A-F36F-5931-839911EDE765}"/>
              </a:ext>
            </a:extLst>
          </p:cNvPr>
          <p:cNvSpPr txBox="1"/>
          <p:nvPr/>
        </p:nvSpPr>
        <p:spPr>
          <a:xfrm>
            <a:off x="825475" y="1484943"/>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22" name="TextBox 121">
            <a:extLst>
              <a:ext uri="{FF2B5EF4-FFF2-40B4-BE49-F238E27FC236}">
                <a16:creationId xmlns:a16="http://schemas.microsoft.com/office/drawing/2014/main" id="{C8201D77-D8A4-0EF9-55E6-CCA046241931}"/>
              </a:ext>
            </a:extLst>
          </p:cNvPr>
          <p:cNvSpPr txBox="1"/>
          <p:nvPr/>
        </p:nvSpPr>
        <p:spPr>
          <a:xfrm>
            <a:off x="825475" y="1981431"/>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23" name="TextBox 122">
            <a:extLst>
              <a:ext uri="{FF2B5EF4-FFF2-40B4-BE49-F238E27FC236}">
                <a16:creationId xmlns:a16="http://schemas.microsoft.com/office/drawing/2014/main" id="{094FE6C4-BD2F-398E-1685-6BCE380F9F1B}"/>
              </a:ext>
            </a:extLst>
          </p:cNvPr>
          <p:cNvSpPr txBox="1"/>
          <p:nvPr/>
        </p:nvSpPr>
        <p:spPr>
          <a:xfrm>
            <a:off x="825475" y="249843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24" name="TextBox 123">
            <a:extLst>
              <a:ext uri="{FF2B5EF4-FFF2-40B4-BE49-F238E27FC236}">
                <a16:creationId xmlns:a16="http://schemas.microsoft.com/office/drawing/2014/main" id="{44E7A580-AC4A-CD56-65C6-E39967598AD2}"/>
              </a:ext>
            </a:extLst>
          </p:cNvPr>
          <p:cNvSpPr txBox="1"/>
          <p:nvPr/>
        </p:nvSpPr>
        <p:spPr>
          <a:xfrm>
            <a:off x="825475" y="3004348"/>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25" name="TextBox 124">
            <a:extLst>
              <a:ext uri="{FF2B5EF4-FFF2-40B4-BE49-F238E27FC236}">
                <a16:creationId xmlns:a16="http://schemas.microsoft.com/office/drawing/2014/main" id="{84336FDC-613B-93EE-BB3E-B2CD07DDB0DF}"/>
              </a:ext>
            </a:extLst>
          </p:cNvPr>
          <p:cNvSpPr txBox="1"/>
          <p:nvPr/>
        </p:nvSpPr>
        <p:spPr>
          <a:xfrm>
            <a:off x="825475" y="352105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26" name="Straight Connector 125">
            <a:extLst>
              <a:ext uri="{FF2B5EF4-FFF2-40B4-BE49-F238E27FC236}">
                <a16:creationId xmlns:a16="http://schemas.microsoft.com/office/drawing/2014/main" id="{B16AC4B3-8536-5A84-68CD-D00BCE767175}"/>
              </a:ext>
            </a:extLst>
          </p:cNvPr>
          <p:cNvCxnSpPr/>
          <p:nvPr/>
        </p:nvCxnSpPr>
        <p:spPr>
          <a:xfrm>
            <a:off x="763936" y="1408938"/>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97966390-15F0-DC2A-DA31-BA784922965E}"/>
              </a:ext>
            </a:extLst>
          </p:cNvPr>
          <p:cNvSpPr txBox="1"/>
          <p:nvPr/>
        </p:nvSpPr>
        <p:spPr>
          <a:xfrm rot="16200000">
            <a:off x="312305" y="2418795"/>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sp>
        <p:nvSpPr>
          <p:cNvPr id="128" name="TextBox 127">
            <a:extLst>
              <a:ext uri="{FF2B5EF4-FFF2-40B4-BE49-F238E27FC236}">
                <a16:creationId xmlns:a16="http://schemas.microsoft.com/office/drawing/2014/main" id="{FFFF2F54-0DA5-AA66-A7DC-8A29275A1553}"/>
              </a:ext>
            </a:extLst>
          </p:cNvPr>
          <p:cNvSpPr txBox="1"/>
          <p:nvPr/>
        </p:nvSpPr>
        <p:spPr>
          <a:xfrm>
            <a:off x="2512354" y="3528749"/>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0</a:t>
            </a:r>
          </a:p>
        </p:txBody>
      </p:sp>
      <p:sp>
        <p:nvSpPr>
          <p:cNvPr id="129" name="TextBox 128">
            <a:extLst>
              <a:ext uri="{FF2B5EF4-FFF2-40B4-BE49-F238E27FC236}">
                <a16:creationId xmlns:a16="http://schemas.microsoft.com/office/drawing/2014/main" id="{580F8108-77DE-C821-BDDE-9970F64541E3}"/>
              </a:ext>
            </a:extLst>
          </p:cNvPr>
          <p:cNvSpPr txBox="1"/>
          <p:nvPr/>
        </p:nvSpPr>
        <p:spPr>
          <a:xfrm>
            <a:off x="3108865" y="3528749"/>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1</a:t>
            </a:r>
          </a:p>
        </p:txBody>
      </p:sp>
      <p:sp>
        <p:nvSpPr>
          <p:cNvPr id="130" name="TextBox 129">
            <a:extLst>
              <a:ext uri="{FF2B5EF4-FFF2-40B4-BE49-F238E27FC236}">
                <a16:creationId xmlns:a16="http://schemas.microsoft.com/office/drawing/2014/main" id="{AC2C177A-05F7-FA27-C1E7-4862791E7A84}"/>
              </a:ext>
            </a:extLst>
          </p:cNvPr>
          <p:cNvSpPr txBox="1"/>
          <p:nvPr/>
        </p:nvSpPr>
        <p:spPr>
          <a:xfrm>
            <a:off x="3701785" y="3531241"/>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2</a:t>
            </a:r>
          </a:p>
        </p:txBody>
      </p:sp>
      <p:sp>
        <p:nvSpPr>
          <p:cNvPr id="131" name="TextBox 130">
            <a:extLst>
              <a:ext uri="{FF2B5EF4-FFF2-40B4-BE49-F238E27FC236}">
                <a16:creationId xmlns:a16="http://schemas.microsoft.com/office/drawing/2014/main" id="{EF6A7D25-DA2A-A482-E000-0AAB9F693D5B}"/>
              </a:ext>
            </a:extLst>
          </p:cNvPr>
          <p:cNvSpPr txBox="1"/>
          <p:nvPr/>
        </p:nvSpPr>
        <p:spPr>
          <a:xfrm>
            <a:off x="4294486" y="3527356"/>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3</a:t>
            </a:r>
          </a:p>
        </p:txBody>
      </p:sp>
      <p:sp>
        <p:nvSpPr>
          <p:cNvPr id="132" name="TextBox 131">
            <a:extLst>
              <a:ext uri="{FF2B5EF4-FFF2-40B4-BE49-F238E27FC236}">
                <a16:creationId xmlns:a16="http://schemas.microsoft.com/office/drawing/2014/main" id="{AACF0802-C6A4-52F5-72AE-74BB52404421}"/>
              </a:ext>
            </a:extLst>
          </p:cNvPr>
          <p:cNvSpPr txBox="1"/>
          <p:nvPr/>
        </p:nvSpPr>
        <p:spPr>
          <a:xfrm>
            <a:off x="4890887" y="3531753"/>
            <a:ext cx="351379"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4</a:t>
            </a:r>
          </a:p>
        </p:txBody>
      </p:sp>
      <p:sp>
        <p:nvSpPr>
          <p:cNvPr id="133" name="TextBox 132">
            <a:extLst>
              <a:ext uri="{FF2B5EF4-FFF2-40B4-BE49-F238E27FC236}">
                <a16:creationId xmlns:a16="http://schemas.microsoft.com/office/drawing/2014/main" id="{2E7CA15D-063A-94CD-C0E4-206C08CC398E}"/>
              </a:ext>
            </a:extLst>
          </p:cNvPr>
          <p:cNvSpPr txBox="1"/>
          <p:nvPr/>
        </p:nvSpPr>
        <p:spPr>
          <a:xfrm>
            <a:off x="1903523" y="3527356"/>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-1</a:t>
            </a:r>
          </a:p>
        </p:txBody>
      </p:sp>
      <p:sp>
        <p:nvSpPr>
          <p:cNvPr id="134" name="TextBox 133">
            <a:extLst>
              <a:ext uri="{FF2B5EF4-FFF2-40B4-BE49-F238E27FC236}">
                <a16:creationId xmlns:a16="http://schemas.microsoft.com/office/drawing/2014/main" id="{258304D6-BEE7-FCC0-F8D6-8C62D14D4504}"/>
              </a:ext>
            </a:extLst>
          </p:cNvPr>
          <p:cNvSpPr txBox="1"/>
          <p:nvPr/>
        </p:nvSpPr>
        <p:spPr>
          <a:xfrm>
            <a:off x="1310426" y="3527356"/>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-2</a:t>
            </a:r>
          </a:p>
        </p:txBody>
      </p:sp>
      <p:sp>
        <p:nvSpPr>
          <p:cNvPr id="135" name="TextBox 134">
            <a:extLst>
              <a:ext uri="{FF2B5EF4-FFF2-40B4-BE49-F238E27FC236}">
                <a16:creationId xmlns:a16="http://schemas.microsoft.com/office/drawing/2014/main" id="{15D8EE20-2737-6B93-0D8F-C797ED185E70}"/>
              </a:ext>
            </a:extLst>
          </p:cNvPr>
          <p:cNvSpPr txBox="1"/>
          <p:nvPr/>
        </p:nvSpPr>
        <p:spPr>
          <a:xfrm>
            <a:off x="2491569" y="3036825"/>
            <a:ext cx="382505"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0.50</a:t>
            </a:r>
          </a:p>
        </p:txBody>
      </p:sp>
      <p:sp>
        <p:nvSpPr>
          <p:cNvPr id="136" name="TextBox 135">
            <a:extLst>
              <a:ext uri="{FF2B5EF4-FFF2-40B4-BE49-F238E27FC236}">
                <a16:creationId xmlns:a16="http://schemas.microsoft.com/office/drawing/2014/main" id="{3961BDD7-12BD-7A70-32F8-18E463592917}"/>
              </a:ext>
            </a:extLst>
          </p:cNvPr>
          <p:cNvSpPr txBox="1"/>
          <p:nvPr/>
        </p:nvSpPr>
        <p:spPr>
          <a:xfrm>
            <a:off x="2493347" y="2525440"/>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0.25</a:t>
            </a:r>
          </a:p>
        </p:txBody>
      </p:sp>
      <p:sp>
        <p:nvSpPr>
          <p:cNvPr id="137" name="TextBox 136">
            <a:extLst>
              <a:ext uri="{FF2B5EF4-FFF2-40B4-BE49-F238E27FC236}">
                <a16:creationId xmlns:a16="http://schemas.microsoft.com/office/drawing/2014/main" id="{E95BC2A8-5703-17B9-CEEC-41A7113CEDE2}"/>
              </a:ext>
            </a:extLst>
          </p:cNvPr>
          <p:cNvSpPr txBox="1"/>
          <p:nvPr/>
        </p:nvSpPr>
        <p:spPr>
          <a:xfrm>
            <a:off x="2488911" y="2028354"/>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0.12</a:t>
            </a:r>
          </a:p>
        </p:txBody>
      </p:sp>
      <p:sp>
        <p:nvSpPr>
          <p:cNvPr id="138" name="TextBox 137">
            <a:extLst>
              <a:ext uri="{FF2B5EF4-FFF2-40B4-BE49-F238E27FC236}">
                <a16:creationId xmlns:a16="http://schemas.microsoft.com/office/drawing/2014/main" id="{206F1529-583E-5E6D-796C-F398BDD9BD1F}"/>
              </a:ext>
            </a:extLst>
          </p:cNvPr>
          <p:cNvSpPr txBox="1"/>
          <p:nvPr/>
        </p:nvSpPr>
        <p:spPr>
          <a:xfrm>
            <a:off x="2479657" y="1514163"/>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0.06</a:t>
            </a:r>
          </a:p>
        </p:txBody>
      </p:sp>
      <p:cxnSp>
        <p:nvCxnSpPr>
          <p:cNvPr id="141" name="Straight Connector 140">
            <a:extLst>
              <a:ext uri="{FF2B5EF4-FFF2-40B4-BE49-F238E27FC236}">
                <a16:creationId xmlns:a16="http://schemas.microsoft.com/office/drawing/2014/main" id="{7E7C1C63-B9BC-CBD6-4A63-FFA63DD57EDC}"/>
              </a:ext>
            </a:extLst>
          </p:cNvPr>
          <p:cNvCxnSpPr>
            <a:cxnSpLocks/>
          </p:cNvCxnSpPr>
          <p:nvPr/>
        </p:nvCxnSpPr>
        <p:spPr>
          <a:xfrm>
            <a:off x="7220796" y="393380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C3DAF2F-A529-2356-A3AE-BFFDA120DF01}"/>
              </a:ext>
            </a:extLst>
          </p:cNvPr>
          <p:cNvCxnSpPr>
            <a:cxnSpLocks/>
          </p:cNvCxnSpPr>
          <p:nvPr/>
        </p:nvCxnSpPr>
        <p:spPr>
          <a:xfrm>
            <a:off x="7220796" y="444290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F8C5589-7665-4B4C-19E3-E3ED571E9149}"/>
              </a:ext>
            </a:extLst>
          </p:cNvPr>
          <p:cNvCxnSpPr>
            <a:cxnSpLocks/>
          </p:cNvCxnSpPr>
          <p:nvPr/>
        </p:nvCxnSpPr>
        <p:spPr>
          <a:xfrm>
            <a:off x="7220796" y="4952010"/>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5F149B2-E409-B135-9EEE-74418A1A4EBC}"/>
              </a:ext>
            </a:extLst>
          </p:cNvPr>
          <p:cNvCxnSpPr>
            <a:cxnSpLocks/>
          </p:cNvCxnSpPr>
          <p:nvPr/>
        </p:nvCxnSpPr>
        <p:spPr>
          <a:xfrm>
            <a:off x="7220796" y="546111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980391A-D3C3-E8D1-8C43-4685DC5C1A3F}"/>
              </a:ext>
            </a:extLst>
          </p:cNvPr>
          <p:cNvCxnSpPr>
            <a:cxnSpLocks/>
          </p:cNvCxnSpPr>
          <p:nvPr/>
        </p:nvCxnSpPr>
        <p:spPr>
          <a:xfrm>
            <a:off x="7220796" y="5970219"/>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892651CC-0F5B-87B0-D8C6-7EFFC9993BA6}"/>
              </a:ext>
            </a:extLst>
          </p:cNvPr>
          <p:cNvSpPr>
            <a:spLocks noChangeAspect="1"/>
          </p:cNvSpPr>
          <p:nvPr/>
        </p:nvSpPr>
        <p:spPr>
          <a:xfrm>
            <a:off x="8006905"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7" name="Oval 146">
            <a:extLst>
              <a:ext uri="{FF2B5EF4-FFF2-40B4-BE49-F238E27FC236}">
                <a16:creationId xmlns:a16="http://schemas.microsoft.com/office/drawing/2014/main" id="{30B0A5A8-3394-13A0-5686-6218E70635F9}"/>
              </a:ext>
            </a:extLst>
          </p:cNvPr>
          <p:cNvSpPr>
            <a:spLocks noChangeAspect="1"/>
          </p:cNvSpPr>
          <p:nvPr/>
        </p:nvSpPr>
        <p:spPr>
          <a:xfrm>
            <a:off x="8006905"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8" name="Oval 147">
            <a:extLst>
              <a:ext uri="{FF2B5EF4-FFF2-40B4-BE49-F238E27FC236}">
                <a16:creationId xmlns:a16="http://schemas.microsoft.com/office/drawing/2014/main" id="{8CEE97A9-263E-33A2-C652-4A9CE7AECE47}"/>
              </a:ext>
            </a:extLst>
          </p:cNvPr>
          <p:cNvSpPr>
            <a:spLocks noChangeAspect="1"/>
          </p:cNvSpPr>
          <p:nvPr/>
        </p:nvSpPr>
        <p:spPr>
          <a:xfrm>
            <a:off x="8006905"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9" name="Oval 148">
            <a:extLst>
              <a:ext uri="{FF2B5EF4-FFF2-40B4-BE49-F238E27FC236}">
                <a16:creationId xmlns:a16="http://schemas.microsoft.com/office/drawing/2014/main" id="{1097D8D4-4866-4434-E3E2-2EB9EBA075D5}"/>
              </a:ext>
            </a:extLst>
          </p:cNvPr>
          <p:cNvSpPr>
            <a:spLocks noChangeAspect="1"/>
          </p:cNvSpPr>
          <p:nvPr/>
        </p:nvSpPr>
        <p:spPr>
          <a:xfrm>
            <a:off x="8006905" y="5348470"/>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0" name="Oval 149">
            <a:extLst>
              <a:ext uri="{FF2B5EF4-FFF2-40B4-BE49-F238E27FC236}">
                <a16:creationId xmlns:a16="http://schemas.microsoft.com/office/drawing/2014/main" id="{35CAE66F-8DEF-2E30-ED8C-3083195C6BF5}"/>
              </a:ext>
            </a:extLst>
          </p:cNvPr>
          <p:cNvSpPr>
            <a:spLocks noChangeAspect="1"/>
          </p:cNvSpPr>
          <p:nvPr/>
        </p:nvSpPr>
        <p:spPr>
          <a:xfrm>
            <a:off x="8006905" y="5857574"/>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FD1668AC-7C31-6E03-2C49-D6FEADF86A8A}"/>
              </a:ext>
            </a:extLst>
          </p:cNvPr>
          <p:cNvSpPr txBox="1"/>
          <p:nvPr/>
        </p:nvSpPr>
        <p:spPr>
          <a:xfrm>
            <a:off x="7897466" y="6067568"/>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152" name="Oval 151">
            <a:extLst>
              <a:ext uri="{FF2B5EF4-FFF2-40B4-BE49-F238E27FC236}">
                <a16:creationId xmlns:a16="http://schemas.microsoft.com/office/drawing/2014/main" id="{3C593E66-67B7-2A56-6E8E-6D7AB78E31B7}"/>
              </a:ext>
            </a:extLst>
          </p:cNvPr>
          <p:cNvSpPr>
            <a:spLocks noChangeAspect="1"/>
          </p:cNvSpPr>
          <p:nvPr/>
        </p:nvSpPr>
        <p:spPr>
          <a:xfrm>
            <a:off x="8601511"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3" name="Oval 152">
            <a:extLst>
              <a:ext uri="{FF2B5EF4-FFF2-40B4-BE49-F238E27FC236}">
                <a16:creationId xmlns:a16="http://schemas.microsoft.com/office/drawing/2014/main" id="{3D10787F-1F63-44A1-D4A7-E5A16A25B57B}"/>
              </a:ext>
            </a:extLst>
          </p:cNvPr>
          <p:cNvSpPr>
            <a:spLocks noChangeAspect="1"/>
          </p:cNvSpPr>
          <p:nvPr/>
        </p:nvSpPr>
        <p:spPr>
          <a:xfrm>
            <a:off x="8601511"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4" name="Oval 153">
            <a:extLst>
              <a:ext uri="{FF2B5EF4-FFF2-40B4-BE49-F238E27FC236}">
                <a16:creationId xmlns:a16="http://schemas.microsoft.com/office/drawing/2014/main" id="{2085B91D-A47F-EF25-0971-B5CE989D83B8}"/>
              </a:ext>
            </a:extLst>
          </p:cNvPr>
          <p:cNvSpPr>
            <a:spLocks noChangeAspect="1"/>
          </p:cNvSpPr>
          <p:nvPr/>
        </p:nvSpPr>
        <p:spPr>
          <a:xfrm>
            <a:off x="8601511"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5" name="Oval 154">
            <a:extLst>
              <a:ext uri="{FF2B5EF4-FFF2-40B4-BE49-F238E27FC236}">
                <a16:creationId xmlns:a16="http://schemas.microsoft.com/office/drawing/2014/main" id="{8A2AB239-6B14-1254-2B44-24DA24685CC2}"/>
              </a:ext>
            </a:extLst>
          </p:cNvPr>
          <p:cNvSpPr>
            <a:spLocks noChangeAspect="1"/>
          </p:cNvSpPr>
          <p:nvPr/>
        </p:nvSpPr>
        <p:spPr>
          <a:xfrm>
            <a:off x="8601511" y="534847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156" name="Oval 155">
            <a:extLst>
              <a:ext uri="{FF2B5EF4-FFF2-40B4-BE49-F238E27FC236}">
                <a16:creationId xmlns:a16="http://schemas.microsoft.com/office/drawing/2014/main" id="{3E58AD1E-1AD4-CDF6-3C0C-ECAB6FE59E14}"/>
              </a:ext>
            </a:extLst>
          </p:cNvPr>
          <p:cNvSpPr>
            <a:spLocks noChangeAspect="1"/>
          </p:cNvSpPr>
          <p:nvPr/>
        </p:nvSpPr>
        <p:spPr>
          <a:xfrm>
            <a:off x="8601511" y="5857574"/>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8361E529-6A37-41A4-F238-F49738D20DE3}"/>
              </a:ext>
            </a:extLst>
          </p:cNvPr>
          <p:cNvSpPr txBox="1"/>
          <p:nvPr/>
        </p:nvSpPr>
        <p:spPr>
          <a:xfrm>
            <a:off x="8493581"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158" name="Oval 157">
            <a:extLst>
              <a:ext uri="{FF2B5EF4-FFF2-40B4-BE49-F238E27FC236}">
                <a16:creationId xmlns:a16="http://schemas.microsoft.com/office/drawing/2014/main" id="{E1E37DFB-8C7D-03AC-2C70-B95238C7980F}"/>
              </a:ext>
            </a:extLst>
          </p:cNvPr>
          <p:cNvSpPr>
            <a:spLocks noChangeAspect="1"/>
          </p:cNvSpPr>
          <p:nvPr/>
        </p:nvSpPr>
        <p:spPr>
          <a:xfrm>
            <a:off x="9196117"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9" name="Oval 158">
            <a:extLst>
              <a:ext uri="{FF2B5EF4-FFF2-40B4-BE49-F238E27FC236}">
                <a16:creationId xmlns:a16="http://schemas.microsoft.com/office/drawing/2014/main" id="{1683A42E-937D-E2BE-8517-136D099FBE9E}"/>
              </a:ext>
            </a:extLst>
          </p:cNvPr>
          <p:cNvSpPr>
            <a:spLocks noChangeAspect="1"/>
          </p:cNvSpPr>
          <p:nvPr/>
        </p:nvSpPr>
        <p:spPr>
          <a:xfrm>
            <a:off x="9196117" y="4325553"/>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0" name="Oval 159">
            <a:extLst>
              <a:ext uri="{FF2B5EF4-FFF2-40B4-BE49-F238E27FC236}">
                <a16:creationId xmlns:a16="http://schemas.microsoft.com/office/drawing/2014/main" id="{8767E594-F0F8-AF8F-4B88-902227E3F3BE}"/>
              </a:ext>
            </a:extLst>
          </p:cNvPr>
          <p:cNvSpPr>
            <a:spLocks noChangeAspect="1"/>
          </p:cNvSpPr>
          <p:nvPr/>
        </p:nvSpPr>
        <p:spPr>
          <a:xfrm>
            <a:off x="9196117" y="4829946"/>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1" name="Oval 160">
            <a:extLst>
              <a:ext uri="{FF2B5EF4-FFF2-40B4-BE49-F238E27FC236}">
                <a16:creationId xmlns:a16="http://schemas.microsoft.com/office/drawing/2014/main" id="{ED0341B8-C77B-5363-39DD-0A9286694F7D}"/>
              </a:ext>
            </a:extLst>
          </p:cNvPr>
          <p:cNvSpPr>
            <a:spLocks noChangeAspect="1"/>
          </p:cNvSpPr>
          <p:nvPr/>
        </p:nvSpPr>
        <p:spPr>
          <a:xfrm>
            <a:off x="9196117" y="5348470"/>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2" name="Oval 161">
            <a:extLst>
              <a:ext uri="{FF2B5EF4-FFF2-40B4-BE49-F238E27FC236}">
                <a16:creationId xmlns:a16="http://schemas.microsoft.com/office/drawing/2014/main" id="{08B15AB4-78E1-D427-F3AB-939D8F8EF966}"/>
              </a:ext>
            </a:extLst>
          </p:cNvPr>
          <p:cNvSpPr>
            <a:spLocks noChangeAspect="1"/>
          </p:cNvSpPr>
          <p:nvPr/>
        </p:nvSpPr>
        <p:spPr>
          <a:xfrm>
            <a:off x="9196117"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3" name="TextBox 162">
            <a:extLst>
              <a:ext uri="{FF2B5EF4-FFF2-40B4-BE49-F238E27FC236}">
                <a16:creationId xmlns:a16="http://schemas.microsoft.com/office/drawing/2014/main" id="{FCE08A25-41A9-749E-AEB6-F9B574BD7362}"/>
              </a:ext>
            </a:extLst>
          </p:cNvPr>
          <p:cNvSpPr txBox="1"/>
          <p:nvPr/>
        </p:nvSpPr>
        <p:spPr>
          <a:xfrm>
            <a:off x="9088187"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164" name="Oval 163">
            <a:extLst>
              <a:ext uri="{FF2B5EF4-FFF2-40B4-BE49-F238E27FC236}">
                <a16:creationId xmlns:a16="http://schemas.microsoft.com/office/drawing/2014/main" id="{85971FEF-3803-0AD3-16B2-B70B82069BA1}"/>
              </a:ext>
            </a:extLst>
          </p:cNvPr>
          <p:cNvSpPr>
            <a:spLocks noChangeAspect="1"/>
          </p:cNvSpPr>
          <p:nvPr/>
        </p:nvSpPr>
        <p:spPr>
          <a:xfrm>
            <a:off x="9790723"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5" name="Oval 164">
            <a:extLst>
              <a:ext uri="{FF2B5EF4-FFF2-40B4-BE49-F238E27FC236}">
                <a16:creationId xmlns:a16="http://schemas.microsoft.com/office/drawing/2014/main" id="{F8E03BB4-7133-E593-17ED-1C518EB8A28C}"/>
              </a:ext>
            </a:extLst>
          </p:cNvPr>
          <p:cNvSpPr>
            <a:spLocks noChangeAspect="1"/>
          </p:cNvSpPr>
          <p:nvPr/>
        </p:nvSpPr>
        <p:spPr>
          <a:xfrm>
            <a:off x="9790723" y="4325553"/>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6" name="Oval 165">
            <a:extLst>
              <a:ext uri="{FF2B5EF4-FFF2-40B4-BE49-F238E27FC236}">
                <a16:creationId xmlns:a16="http://schemas.microsoft.com/office/drawing/2014/main" id="{2D3C4F8D-E55D-A3E2-A79F-5DABD6F8D9DF}"/>
              </a:ext>
            </a:extLst>
          </p:cNvPr>
          <p:cNvSpPr>
            <a:spLocks noChangeAspect="1"/>
          </p:cNvSpPr>
          <p:nvPr/>
        </p:nvSpPr>
        <p:spPr>
          <a:xfrm>
            <a:off x="9790723" y="482994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7" name="Oval 166">
            <a:extLst>
              <a:ext uri="{FF2B5EF4-FFF2-40B4-BE49-F238E27FC236}">
                <a16:creationId xmlns:a16="http://schemas.microsoft.com/office/drawing/2014/main" id="{032CB267-A16B-9F64-8C4A-7A61A778756F}"/>
              </a:ext>
            </a:extLst>
          </p:cNvPr>
          <p:cNvSpPr>
            <a:spLocks noChangeAspect="1"/>
          </p:cNvSpPr>
          <p:nvPr/>
        </p:nvSpPr>
        <p:spPr>
          <a:xfrm>
            <a:off x="9790723"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8" name="Oval 167">
            <a:extLst>
              <a:ext uri="{FF2B5EF4-FFF2-40B4-BE49-F238E27FC236}">
                <a16:creationId xmlns:a16="http://schemas.microsoft.com/office/drawing/2014/main" id="{9CFE96CF-B7EE-FCF6-6B59-8320E9918BDF}"/>
              </a:ext>
            </a:extLst>
          </p:cNvPr>
          <p:cNvSpPr>
            <a:spLocks noChangeAspect="1"/>
          </p:cNvSpPr>
          <p:nvPr/>
        </p:nvSpPr>
        <p:spPr>
          <a:xfrm>
            <a:off x="9790723"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9" name="TextBox 168">
            <a:extLst>
              <a:ext uri="{FF2B5EF4-FFF2-40B4-BE49-F238E27FC236}">
                <a16:creationId xmlns:a16="http://schemas.microsoft.com/office/drawing/2014/main" id="{9C9A0996-0920-A832-F90A-2B04C7546943}"/>
              </a:ext>
            </a:extLst>
          </p:cNvPr>
          <p:cNvSpPr txBox="1"/>
          <p:nvPr/>
        </p:nvSpPr>
        <p:spPr>
          <a:xfrm>
            <a:off x="9682793"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70" name="Oval 169">
            <a:extLst>
              <a:ext uri="{FF2B5EF4-FFF2-40B4-BE49-F238E27FC236}">
                <a16:creationId xmlns:a16="http://schemas.microsoft.com/office/drawing/2014/main" id="{C89CD62B-C9F5-AC3B-4270-87B2A8342168}"/>
              </a:ext>
            </a:extLst>
          </p:cNvPr>
          <p:cNvSpPr>
            <a:spLocks noChangeAspect="1"/>
          </p:cNvSpPr>
          <p:nvPr/>
        </p:nvSpPr>
        <p:spPr>
          <a:xfrm>
            <a:off x="10979935" y="3816450"/>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1" name="Oval 170">
            <a:extLst>
              <a:ext uri="{FF2B5EF4-FFF2-40B4-BE49-F238E27FC236}">
                <a16:creationId xmlns:a16="http://schemas.microsoft.com/office/drawing/2014/main" id="{9F7167BA-BECC-62C9-E0F3-4B4D7C6F6A01}"/>
              </a:ext>
            </a:extLst>
          </p:cNvPr>
          <p:cNvSpPr>
            <a:spLocks noChangeAspect="1"/>
          </p:cNvSpPr>
          <p:nvPr/>
        </p:nvSpPr>
        <p:spPr>
          <a:xfrm>
            <a:off x="10979935" y="4325553"/>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2" name="Oval 171">
            <a:extLst>
              <a:ext uri="{FF2B5EF4-FFF2-40B4-BE49-F238E27FC236}">
                <a16:creationId xmlns:a16="http://schemas.microsoft.com/office/drawing/2014/main" id="{6854E21A-22AB-70B8-BF44-36C5D835188C}"/>
              </a:ext>
            </a:extLst>
          </p:cNvPr>
          <p:cNvSpPr>
            <a:spLocks noChangeAspect="1"/>
          </p:cNvSpPr>
          <p:nvPr/>
        </p:nvSpPr>
        <p:spPr>
          <a:xfrm>
            <a:off x="10979935" y="482994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3" name="Oval 172">
            <a:extLst>
              <a:ext uri="{FF2B5EF4-FFF2-40B4-BE49-F238E27FC236}">
                <a16:creationId xmlns:a16="http://schemas.microsoft.com/office/drawing/2014/main" id="{AB868A89-B5B3-E1F3-DF9A-370475585DBC}"/>
              </a:ext>
            </a:extLst>
          </p:cNvPr>
          <p:cNvSpPr>
            <a:spLocks noChangeAspect="1"/>
          </p:cNvSpPr>
          <p:nvPr/>
        </p:nvSpPr>
        <p:spPr>
          <a:xfrm>
            <a:off x="10979935"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4" name="Oval 173">
            <a:extLst>
              <a:ext uri="{FF2B5EF4-FFF2-40B4-BE49-F238E27FC236}">
                <a16:creationId xmlns:a16="http://schemas.microsoft.com/office/drawing/2014/main" id="{9004773A-B659-6F7F-E316-03849F6F1739}"/>
              </a:ext>
            </a:extLst>
          </p:cNvPr>
          <p:cNvSpPr>
            <a:spLocks noChangeAspect="1"/>
          </p:cNvSpPr>
          <p:nvPr/>
        </p:nvSpPr>
        <p:spPr>
          <a:xfrm>
            <a:off x="10979935"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5" name="TextBox 174">
            <a:extLst>
              <a:ext uri="{FF2B5EF4-FFF2-40B4-BE49-F238E27FC236}">
                <a16:creationId xmlns:a16="http://schemas.microsoft.com/office/drawing/2014/main" id="{4533DB71-5325-DF8B-202B-E69D3A9FDEB6}"/>
              </a:ext>
            </a:extLst>
          </p:cNvPr>
          <p:cNvSpPr txBox="1"/>
          <p:nvPr/>
        </p:nvSpPr>
        <p:spPr>
          <a:xfrm>
            <a:off x="10872005"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76" name="Oval 175">
            <a:extLst>
              <a:ext uri="{FF2B5EF4-FFF2-40B4-BE49-F238E27FC236}">
                <a16:creationId xmlns:a16="http://schemas.microsoft.com/office/drawing/2014/main" id="{3530AD9A-9060-6F0B-EC0A-437F9B9F48D8}"/>
              </a:ext>
            </a:extLst>
          </p:cNvPr>
          <p:cNvSpPr>
            <a:spLocks noChangeAspect="1"/>
          </p:cNvSpPr>
          <p:nvPr/>
        </p:nvSpPr>
        <p:spPr>
          <a:xfrm>
            <a:off x="7412299" y="3816450"/>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7" name="Oval 176">
            <a:extLst>
              <a:ext uri="{FF2B5EF4-FFF2-40B4-BE49-F238E27FC236}">
                <a16:creationId xmlns:a16="http://schemas.microsoft.com/office/drawing/2014/main" id="{21B3B871-B6FB-F608-213A-71D7A080F43A}"/>
              </a:ext>
            </a:extLst>
          </p:cNvPr>
          <p:cNvSpPr>
            <a:spLocks noChangeAspect="1"/>
          </p:cNvSpPr>
          <p:nvPr/>
        </p:nvSpPr>
        <p:spPr>
          <a:xfrm>
            <a:off x="7412299"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8" name="Oval 177">
            <a:extLst>
              <a:ext uri="{FF2B5EF4-FFF2-40B4-BE49-F238E27FC236}">
                <a16:creationId xmlns:a16="http://schemas.microsoft.com/office/drawing/2014/main" id="{1FAD8F92-DE61-10BB-4516-96568E640A4A}"/>
              </a:ext>
            </a:extLst>
          </p:cNvPr>
          <p:cNvSpPr>
            <a:spLocks noChangeAspect="1"/>
          </p:cNvSpPr>
          <p:nvPr/>
        </p:nvSpPr>
        <p:spPr>
          <a:xfrm>
            <a:off x="7412299"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9" name="Oval 178">
            <a:extLst>
              <a:ext uri="{FF2B5EF4-FFF2-40B4-BE49-F238E27FC236}">
                <a16:creationId xmlns:a16="http://schemas.microsoft.com/office/drawing/2014/main" id="{C09E1E20-5A62-E696-1807-F24FA53D6342}"/>
              </a:ext>
            </a:extLst>
          </p:cNvPr>
          <p:cNvSpPr>
            <a:spLocks noChangeAspect="1"/>
          </p:cNvSpPr>
          <p:nvPr/>
        </p:nvSpPr>
        <p:spPr>
          <a:xfrm>
            <a:off x="7412299" y="5348470"/>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0" name="Oval 179">
            <a:extLst>
              <a:ext uri="{FF2B5EF4-FFF2-40B4-BE49-F238E27FC236}">
                <a16:creationId xmlns:a16="http://schemas.microsoft.com/office/drawing/2014/main" id="{CBF1C9A7-4CEB-2079-364E-60BFCB60AF19}"/>
              </a:ext>
            </a:extLst>
          </p:cNvPr>
          <p:cNvSpPr>
            <a:spLocks noChangeAspect="1"/>
          </p:cNvSpPr>
          <p:nvPr/>
        </p:nvSpPr>
        <p:spPr>
          <a:xfrm>
            <a:off x="7412299" y="5857574"/>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1" name="TextBox 180">
            <a:extLst>
              <a:ext uri="{FF2B5EF4-FFF2-40B4-BE49-F238E27FC236}">
                <a16:creationId xmlns:a16="http://schemas.microsoft.com/office/drawing/2014/main" id="{EFA3F960-3C00-B128-505F-D9AC181CEDEA}"/>
              </a:ext>
            </a:extLst>
          </p:cNvPr>
          <p:cNvSpPr txBox="1"/>
          <p:nvPr/>
        </p:nvSpPr>
        <p:spPr>
          <a:xfrm>
            <a:off x="7301163" y="6072395"/>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82" name="Oval 181">
            <a:extLst>
              <a:ext uri="{FF2B5EF4-FFF2-40B4-BE49-F238E27FC236}">
                <a16:creationId xmlns:a16="http://schemas.microsoft.com/office/drawing/2014/main" id="{1C8C5B8D-D9CF-8B1D-CBBD-83522E5F7BC8}"/>
              </a:ext>
            </a:extLst>
          </p:cNvPr>
          <p:cNvSpPr>
            <a:spLocks noChangeAspect="1"/>
          </p:cNvSpPr>
          <p:nvPr/>
        </p:nvSpPr>
        <p:spPr>
          <a:xfrm>
            <a:off x="10385329"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3" name="Oval 182">
            <a:extLst>
              <a:ext uri="{FF2B5EF4-FFF2-40B4-BE49-F238E27FC236}">
                <a16:creationId xmlns:a16="http://schemas.microsoft.com/office/drawing/2014/main" id="{22A60037-46F1-F6DA-5F10-8CDA9251AF2F}"/>
              </a:ext>
            </a:extLst>
          </p:cNvPr>
          <p:cNvSpPr>
            <a:spLocks noChangeAspect="1"/>
          </p:cNvSpPr>
          <p:nvPr/>
        </p:nvSpPr>
        <p:spPr>
          <a:xfrm>
            <a:off x="10385329" y="4325553"/>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4" name="Oval 183">
            <a:extLst>
              <a:ext uri="{FF2B5EF4-FFF2-40B4-BE49-F238E27FC236}">
                <a16:creationId xmlns:a16="http://schemas.microsoft.com/office/drawing/2014/main" id="{3EAD9F41-A113-CF5A-53C5-DFA5754B63CC}"/>
              </a:ext>
            </a:extLst>
          </p:cNvPr>
          <p:cNvSpPr>
            <a:spLocks noChangeAspect="1"/>
          </p:cNvSpPr>
          <p:nvPr/>
        </p:nvSpPr>
        <p:spPr>
          <a:xfrm>
            <a:off x="10385329" y="482994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5" name="Oval 184">
            <a:extLst>
              <a:ext uri="{FF2B5EF4-FFF2-40B4-BE49-F238E27FC236}">
                <a16:creationId xmlns:a16="http://schemas.microsoft.com/office/drawing/2014/main" id="{F8281D76-A7F9-D379-6079-E8828A31407A}"/>
              </a:ext>
            </a:extLst>
          </p:cNvPr>
          <p:cNvSpPr>
            <a:spLocks noChangeAspect="1"/>
          </p:cNvSpPr>
          <p:nvPr/>
        </p:nvSpPr>
        <p:spPr>
          <a:xfrm>
            <a:off x="10385329"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6" name="Oval 185">
            <a:extLst>
              <a:ext uri="{FF2B5EF4-FFF2-40B4-BE49-F238E27FC236}">
                <a16:creationId xmlns:a16="http://schemas.microsoft.com/office/drawing/2014/main" id="{6A43F0AC-8A82-B0FB-3C16-211BA77720AD}"/>
              </a:ext>
            </a:extLst>
          </p:cNvPr>
          <p:cNvSpPr>
            <a:spLocks noChangeAspect="1"/>
          </p:cNvSpPr>
          <p:nvPr/>
        </p:nvSpPr>
        <p:spPr>
          <a:xfrm>
            <a:off x="10385329"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7" name="TextBox 186">
            <a:extLst>
              <a:ext uri="{FF2B5EF4-FFF2-40B4-BE49-F238E27FC236}">
                <a16:creationId xmlns:a16="http://schemas.microsoft.com/office/drawing/2014/main" id="{D770A481-553A-2469-D80B-3A0941D5F038}"/>
              </a:ext>
            </a:extLst>
          </p:cNvPr>
          <p:cNvSpPr txBox="1"/>
          <p:nvPr/>
        </p:nvSpPr>
        <p:spPr>
          <a:xfrm>
            <a:off x="10277399"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88" name="TextBox 187">
            <a:extLst>
              <a:ext uri="{FF2B5EF4-FFF2-40B4-BE49-F238E27FC236}">
                <a16:creationId xmlns:a16="http://schemas.microsoft.com/office/drawing/2014/main" id="{4CCB8C53-C12C-A511-0EA0-6718C8BF51C4}"/>
              </a:ext>
            </a:extLst>
          </p:cNvPr>
          <p:cNvSpPr txBox="1"/>
          <p:nvPr/>
        </p:nvSpPr>
        <p:spPr>
          <a:xfrm>
            <a:off x="6851477" y="3829065"/>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89" name="TextBox 188">
            <a:extLst>
              <a:ext uri="{FF2B5EF4-FFF2-40B4-BE49-F238E27FC236}">
                <a16:creationId xmlns:a16="http://schemas.microsoft.com/office/drawing/2014/main" id="{47DD5BDB-C2BE-FAE6-8673-B123088DE91B}"/>
              </a:ext>
            </a:extLst>
          </p:cNvPr>
          <p:cNvSpPr txBox="1"/>
          <p:nvPr/>
        </p:nvSpPr>
        <p:spPr>
          <a:xfrm>
            <a:off x="6851477" y="432555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90" name="TextBox 189">
            <a:extLst>
              <a:ext uri="{FF2B5EF4-FFF2-40B4-BE49-F238E27FC236}">
                <a16:creationId xmlns:a16="http://schemas.microsoft.com/office/drawing/2014/main" id="{AE786F61-4285-B2D9-CC21-4A4105D98DA9}"/>
              </a:ext>
            </a:extLst>
          </p:cNvPr>
          <p:cNvSpPr txBox="1"/>
          <p:nvPr/>
        </p:nvSpPr>
        <p:spPr>
          <a:xfrm>
            <a:off x="6851477" y="4842561"/>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91" name="TextBox 190">
            <a:extLst>
              <a:ext uri="{FF2B5EF4-FFF2-40B4-BE49-F238E27FC236}">
                <a16:creationId xmlns:a16="http://schemas.microsoft.com/office/drawing/2014/main" id="{9CBBEEDC-967B-F016-5601-31E0043B7216}"/>
              </a:ext>
            </a:extLst>
          </p:cNvPr>
          <p:cNvSpPr txBox="1"/>
          <p:nvPr/>
        </p:nvSpPr>
        <p:spPr>
          <a:xfrm>
            <a:off x="6851477" y="5348470"/>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92" name="TextBox 191">
            <a:extLst>
              <a:ext uri="{FF2B5EF4-FFF2-40B4-BE49-F238E27FC236}">
                <a16:creationId xmlns:a16="http://schemas.microsoft.com/office/drawing/2014/main" id="{5F381A8D-5FCC-FFC2-AFE1-7083103CFEE5}"/>
              </a:ext>
            </a:extLst>
          </p:cNvPr>
          <p:cNvSpPr txBox="1"/>
          <p:nvPr/>
        </p:nvSpPr>
        <p:spPr>
          <a:xfrm>
            <a:off x="6851477" y="5865177"/>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93" name="Straight Connector 192">
            <a:extLst>
              <a:ext uri="{FF2B5EF4-FFF2-40B4-BE49-F238E27FC236}">
                <a16:creationId xmlns:a16="http://schemas.microsoft.com/office/drawing/2014/main" id="{0547D2EF-D6C0-34D9-7F27-EBCD25CBCBF6}"/>
              </a:ext>
            </a:extLst>
          </p:cNvPr>
          <p:cNvCxnSpPr/>
          <p:nvPr/>
        </p:nvCxnSpPr>
        <p:spPr>
          <a:xfrm>
            <a:off x="6789938" y="3753060"/>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E023FC2-FCB3-58CF-DA44-24FF45522578}"/>
              </a:ext>
            </a:extLst>
          </p:cNvPr>
          <p:cNvSpPr txBox="1"/>
          <p:nvPr/>
        </p:nvSpPr>
        <p:spPr>
          <a:xfrm rot="16200000">
            <a:off x="6338307" y="4762917"/>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50357063-7A71-6738-636B-36A982BBD897}"/>
                  </a:ext>
                </a:extLst>
              </p:cNvPr>
              <p:cNvSpPr txBox="1"/>
              <p:nvPr/>
            </p:nvSpPr>
            <p:spPr>
              <a:xfrm>
                <a:off x="8565328" y="3411004"/>
                <a:ext cx="37394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𝐼𝑇𝑇</m:t>
                      </m:r>
                      <m:r>
                        <a:rPr lang="es-ES" sz="1050" b="0" i="1" smtClean="0">
                          <a:latin typeface="Cambria Math" panose="02040503050406030204" pitchFamily="18" charset="0"/>
                        </a:rPr>
                        <m:t>…</m:t>
                      </m:r>
                    </m:oMath>
                  </m:oMathPara>
                </a14:m>
                <a:endParaRPr lang="en-US" sz="1050" dirty="0"/>
              </a:p>
            </p:txBody>
          </p:sp>
        </mc:Choice>
        <mc:Fallback xmlns="">
          <p:sp>
            <p:nvSpPr>
              <p:cNvPr id="195" name="TextBox 194">
                <a:extLst>
                  <a:ext uri="{FF2B5EF4-FFF2-40B4-BE49-F238E27FC236}">
                    <a16:creationId xmlns:a16="http://schemas.microsoft.com/office/drawing/2014/main" id="{50357063-7A71-6738-636B-36A982BBD897}"/>
                  </a:ext>
                </a:extLst>
              </p:cNvPr>
              <p:cNvSpPr txBox="1">
                <a:spLocks noRot="1" noChangeAspect="1" noMove="1" noResize="1" noEditPoints="1" noAdjustHandles="1" noChangeArrowheads="1" noChangeShapeType="1" noTextEdit="1"/>
              </p:cNvSpPr>
              <p:nvPr/>
            </p:nvSpPr>
            <p:spPr>
              <a:xfrm>
                <a:off x="8565328" y="3411004"/>
                <a:ext cx="373949" cy="161583"/>
              </a:xfrm>
              <a:prstGeom prst="rect">
                <a:avLst/>
              </a:prstGeom>
              <a:blipFill>
                <a:blip r:embed="rId4"/>
                <a:stretch>
                  <a:fillRect l="-8197" b="-11538"/>
                </a:stretch>
              </a:blipFill>
            </p:spPr>
            <p:txBody>
              <a:bodyPr/>
              <a:lstStyle/>
              <a:p>
                <a:r>
                  <a:rPr lang="en-US">
                    <a:noFill/>
                  </a:rPr>
                  <a:t> </a:t>
                </a:r>
              </a:p>
            </p:txBody>
          </p:sp>
        </mc:Fallback>
      </mc:AlternateContent>
      <p:sp>
        <p:nvSpPr>
          <p:cNvPr id="196" name="Rectangle 195">
            <a:extLst>
              <a:ext uri="{FF2B5EF4-FFF2-40B4-BE49-F238E27FC236}">
                <a16:creationId xmlns:a16="http://schemas.microsoft.com/office/drawing/2014/main" id="{95A69B4C-25BE-D113-8241-DA7E8089ECB6}"/>
              </a:ext>
            </a:extLst>
          </p:cNvPr>
          <p:cNvSpPr/>
          <p:nvPr/>
        </p:nvSpPr>
        <p:spPr>
          <a:xfrm>
            <a:off x="2467579" y="1118173"/>
            <a:ext cx="467392" cy="285149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196">
            <a:extLst>
              <a:ext uri="{FF2B5EF4-FFF2-40B4-BE49-F238E27FC236}">
                <a16:creationId xmlns:a16="http://schemas.microsoft.com/office/drawing/2014/main" id="{EAC72BEC-B5B3-A5B0-C85F-0821CACD17B7}"/>
              </a:ext>
            </a:extLst>
          </p:cNvPr>
          <p:cNvSpPr/>
          <p:nvPr/>
        </p:nvSpPr>
        <p:spPr>
          <a:xfrm>
            <a:off x="8443647" y="3282315"/>
            <a:ext cx="636270" cy="2369757"/>
          </a:xfrm>
          <a:custGeom>
            <a:avLst/>
            <a:gdLst>
              <a:gd name="connsiteX0" fmla="*/ 3810 w 678180"/>
              <a:gd name="connsiteY0" fmla="*/ 60960 h 2366010"/>
              <a:gd name="connsiteX1" fmla="*/ 3810 w 678180"/>
              <a:gd name="connsiteY1" fmla="*/ 415290 h 2366010"/>
              <a:gd name="connsiteX2" fmla="*/ 506730 w 678180"/>
              <a:gd name="connsiteY2" fmla="*/ 415290 h 2366010"/>
              <a:gd name="connsiteX3" fmla="*/ 506730 w 678180"/>
              <a:gd name="connsiteY3" fmla="*/ 929640 h 2366010"/>
              <a:gd name="connsiteX4" fmla="*/ 41910 w 678180"/>
              <a:gd name="connsiteY4" fmla="*/ 929640 h 2366010"/>
              <a:gd name="connsiteX5" fmla="*/ 41910 w 678180"/>
              <a:gd name="connsiteY5" fmla="*/ 2366010 h 2366010"/>
              <a:gd name="connsiteX6" fmla="*/ 678180 w 678180"/>
              <a:gd name="connsiteY6" fmla="*/ 2366010 h 2366010"/>
              <a:gd name="connsiteX7" fmla="*/ 678180 w 678180"/>
              <a:gd name="connsiteY7" fmla="*/ 0 h 2366010"/>
              <a:gd name="connsiteX8" fmla="*/ 0 w 678180"/>
              <a:gd name="connsiteY8" fmla="*/ 0 h 2366010"/>
              <a:gd name="connsiteX9" fmla="*/ 3810 w 678180"/>
              <a:gd name="connsiteY9" fmla="*/ 60960 h 2366010"/>
              <a:gd name="connsiteX0" fmla="*/ 0 w 674370"/>
              <a:gd name="connsiteY0" fmla="*/ 64707 h 2369757"/>
              <a:gd name="connsiteX1" fmla="*/ 0 w 674370"/>
              <a:gd name="connsiteY1" fmla="*/ 419037 h 2369757"/>
              <a:gd name="connsiteX2" fmla="*/ 502920 w 674370"/>
              <a:gd name="connsiteY2" fmla="*/ 419037 h 2369757"/>
              <a:gd name="connsiteX3" fmla="*/ 502920 w 674370"/>
              <a:gd name="connsiteY3" fmla="*/ 933387 h 2369757"/>
              <a:gd name="connsiteX4" fmla="*/ 38100 w 674370"/>
              <a:gd name="connsiteY4" fmla="*/ 933387 h 2369757"/>
              <a:gd name="connsiteX5" fmla="*/ 38100 w 674370"/>
              <a:gd name="connsiteY5" fmla="*/ 2369757 h 2369757"/>
              <a:gd name="connsiteX6" fmla="*/ 674370 w 674370"/>
              <a:gd name="connsiteY6" fmla="*/ 2369757 h 2369757"/>
              <a:gd name="connsiteX7" fmla="*/ 674370 w 674370"/>
              <a:gd name="connsiteY7" fmla="*/ 3747 h 2369757"/>
              <a:gd name="connsiteX8" fmla="*/ 59899 w 674370"/>
              <a:gd name="connsiteY8" fmla="*/ 0 h 2369757"/>
              <a:gd name="connsiteX9" fmla="*/ 0 w 674370"/>
              <a:gd name="connsiteY9" fmla="*/ 64707 h 2369757"/>
              <a:gd name="connsiteX0" fmla="*/ 59899 w 674370"/>
              <a:gd name="connsiteY0" fmla="*/ 0 h 2369757"/>
              <a:gd name="connsiteX1" fmla="*/ 0 w 674370"/>
              <a:gd name="connsiteY1" fmla="*/ 419037 h 2369757"/>
              <a:gd name="connsiteX2" fmla="*/ 502920 w 674370"/>
              <a:gd name="connsiteY2" fmla="*/ 419037 h 2369757"/>
              <a:gd name="connsiteX3" fmla="*/ 502920 w 674370"/>
              <a:gd name="connsiteY3" fmla="*/ 933387 h 2369757"/>
              <a:gd name="connsiteX4" fmla="*/ 38100 w 674370"/>
              <a:gd name="connsiteY4" fmla="*/ 933387 h 2369757"/>
              <a:gd name="connsiteX5" fmla="*/ 38100 w 674370"/>
              <a:gd name="connsiteY5" fmla="*/ 2369757 h 2369757"/>
              <a:gd name="connsiteX6" fmla="*/ 674370 w 674370"/>
              <a:gd name="connsiteY6" fmla="*/ 2369757 h 2369757"/>
              <a:gd name="connsiteX7" fmla="*/ 674370 w 674370"/>
              <a:gd name="connsiteY7" fmla="*/ 3747 h 2369757"/>
              <a:gd name="connsiteX8" fmla="*/ 59899 w 674370"/>
              <a:gd name="connsiteY8" fmla="*/ 0 h 2369757"/>
              <a:gd name="connsiteX0" fmla="*/ 21799 w 636270"/>
              <a:gd name="connsiteY0" fmla="*/ 0 h 2369757"/>
              <a:gd name="connsiteX1" fmla="*/ 14366 w 636270"/>
              <a:gd name="connsiteY1" fmla="*/ 434027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 name="connsiteX0" fmla="*/ 21799 w 636270"/>
              <a:gd name="connsiteY0" fmla="*/ 0 h 2369757"/>
              <a:gd name="connsiteX1" fmla="*/ 14366 w 636270"/>
              <a:gd name="connsiteY1" fmla="*/ 411541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 name="connsiteX0" fmla="*/ 21799 w 636270"/>
              <a:gd name="connsiteY0" fmla="*/ 0 h 2369757"/>
              <a:gd name="connsiteX1" fmla="*/ 14366 w 636270"/>
              <a:gd name="connsiteY1" fmla="*/ 415288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270" h="2369757">
                <a:moveTo>
                  <a:pt x="21799" y="0"/>
                </a:moveTo>
                <a:lnTo>
                  <a:pt x="14366" y="415288"/>
                </a:lnTo>
                <a:lnTo>
                  <a:pt x="464820" y="419037"/>
                </a:lnTo>
                <a:lnTo>
                  <a:pt x="464820" y="933387"/>
                </a:lnTo>
                <a:lnTo>
                  <a:pt x="0" y="933387"/>
                </a:lnTo>
                <a:lnTo>
                  <a:pt x="0" y="2369757"/>
                </a:lnTo>
                <a:lnTo>
                  <a:pt x="636270" y="2369757"/>
                </a:lnTo>
                <a:lnTo>
                  <a:pt x="636270" y="3747"/>
                </a:lnTo>
                <a:lnTo>
                  <a:pt x="21799" y="0"/>
                </a:lnTo>
                <a:close/>
              </a:path>
            </a:pathLst>
          </a:cu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EF86EE1-BB04-24D5-FDF5-A88D305332C0}"/>
                  </a:ext>
                </a:extLst>
              </p:cNvPr>
              <p:cNvSpPr txBox="1"/>
              <p:nvPr/>
            </p:nvSpPr>
            <p:spPr>
              <a:xfrm>
                <a:off x="2481963" y="1171058"/>
                <a:ext cx="40209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𝐴𝑇𝑇</m:t>
                      </m:r>
                      <m:r>
                        <a:rPr lang="es-ES" sz="1050" b="0" i="1" smtClean="0">
                          <a:latin typeface="Cambria Math" panose="02040503050406030204" pitchFamily="18" charset="0"/>
                        </a:rPr>
                        <m:t>…</m:t>
                      </m:r>
                    </m:oMath>
                  </m:oMathPara>
                </a14:m>
                <a:endParaRPr lang="en-US" sz="1050" dirty="0"/>
              </a:p>
            </p:txBody>
          </p:sp>
        </mc:Choice>
        <mc:Fallback xmlns="">
          <p:sp>
            <p:nvSpPr>
              <p:cNvPr id="198" name="TextBox 197">
                <a:extLst>
                  <a:ext uri="{FF2B5EF4-FFF2-40B4-BE49-F238E27FC236}">
                    <a16:creationId xmlns:a16="http://schemas.microsoft.com/office/drawing/2014/main" id="{BEF86EE1-BB04-24D5-FDF5-A88D305332C0}"/>
                  </a:ext>
                </a:extLst>
              </p:cNvPr>
              <p:cNvSpPr txBox="1">
                <a:spLocks noRot="1" noChangeAspect="1" noMove="1" noResize="1" noEditPoints="1" noAdjustHandles="1" noChangeArrowheads="1" noChangeShapeType="1" noTextEdit="1"/>
              </p:cNvSpPr>
              <p:nvPr/>
            </p:nvSpPr>
            <p:spPr>
              <a:xfrm>
                <a:off x="2481963" y="1171058"/>
                <a:ext cx="402098" cy="161583"/>
              </a:xfrm>
              <a:prstGeom prst="rect">
                <a:avLst/>
              </a:prstGeom>
              <a:blipFill>
                <a:blip r:embed="rId5"/>
                <a:stretch>
                  <a:fillRect l="-7576" b="-7407"/>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E09F5745-BAF6-2607-64E2-384B0F0B5FC8}"/>
              </a:ext>
            </a:extLst>
          </p:cNvPr>
          <p:cNvSpPr txBox="1"/>
          <p:nvPr/>
        </p:nvSpPr>
        <p:spPr>
          <a:xfrm>
            <a:off x="3203580" y="4797266"/>
            <a:ext cx="1678665"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 inicio del proceso de legalización</a:t>
            </a:r>
          </a:p>
        </p:txBody>
      </p:sp>
      <p:sp>
        <p:nvSpPr>
          <p:cNvPr id="200" name="TextBox 199">
            <a:extLst>
              <a:ext uri="{FF2B5EF4-FFF2-40B4-BE49-F238E27FC236}">
                <a16:creationId xmlns:a16="http://schemas.microsoft.com/office/drawing/2014/main" id="{EAC0A1F4-1409-61F4-EDC1-32E20AA24544}"/>
              </a:ext>
            </a:extLst>
          </p:cNvPr>
          <p:cNvSpPr txBox="1"/>
          <p:nvPr/>
        </p:nvSpPr>
        <p:spPr>
          <a:xfrm>
            <a:off x="3225858" y="5125805"/>
            <a:ext cx="1367682"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entre el aviso y la ejecución</a:t>
            </a:r>
          </a:p>
        </p:txBody>
      </p:sp>
      <p:sp>
        <p:nvSpPr>
          <p:cNvPr id="201" name="Oval 200">
            <a:extLst>
              <a:ext uri="{FF2B5EF4-FFF2-40B4-BE49-F238E27FC236}">
                <a16:creationId xmlns:a16="http://schemas.microsoft.com/office/drawing/2014/main" id="{824ADBF7-0586-A9DB-E675-DE2F6998ADE1}"/>
              </a:ext>
            </a:extLst>
          </p:cNvPr>
          <p:cNvSpPr>
            <a:spLocks noChangeAspect="1"/>
          </p:cNvSpPr>
          <p:nvPr/>
        </p:nvSpPr>
        <p:spPr>
          <a:xfrm>
            <a:off x="3150356" y="4841151"/>
            <a:ext cx="102334" cy="102334"/>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34300CD-CE97-6147-ECE2-BA0BA40682EE}"/>
              </a:ext>
            </a:extLst>
          </p:cNvPr>
          <p:cNvSpPr>
            <a:spLocks noChangeAspect="1"/>
          </p:cNvSpPr>
          <p:nvPr/>
        </p:nvSpPr>
        <p:spPr>
          <a:xfrm>
            <a:off x="3140344" y="5174252"/>
            <a:ext cx="102334" cy="102334"/>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Left Brace 202">
            <a:extLst>
              <a:ext uri="{FF2B5EF4-FFF2-40B4-BE49-F238E27FC236}">
                <a16:creationId xmlns:a16="http://schemas.microsoft.com/office/drawing/2014/main" id="{4C5CB72F-54D7-95CB-5884-88482EC8536A}"/>
              </a:ext>
            </a:extLst>
          </p:cNvPr>
          <p:cNvSpPr/>
          <p:nvPr/>
        </p:nvSpPr>
        <p:spPr>
          <a:xfrm>
            <a:off x="5921539" y="1118173"/>
            <a:ext cx="517362" cy="3671193"/>
          </a:xfrm>
          <a:prstGeom prst="leftBrace">
            <a:avLst>
              <a:gd name="adj1" fmla="val 53255"/>
              <a:gd name="adj2" fmla="val 47198"/>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Freeform: Shape 1">
            <a:extLst>
              <a:ext uri="{FF2B5EF4-FFF2-40B4-BE49-F238E27FC236}">
                <a16:creationId xmlns:a16="http://schemas.microsoft.com/office/drawing/2014/main" id="{541C5AE2-F9FF-8086-1C6F-DC9B7B487264}"/>
              </a:ext>
            </a:extLst>
          </p:cNvPr>
          <p:cNvSpPr/>
          <p:nvPr/>
        </p:nvSpPr>
        <p:spPr>
          <a:xfrm>
            <a:off x="8469443" y="723275"/>
            <a:ext cx="610849" cy="2402174"/>
          </a:xfrm>
          <a:custGeom>
            <a:avLst/>
            <a:gdLst>
              <a:gd name="connsiteX0" fmla="*/ 52465 w 610849"/>
              <a:gd name="connsiteY0" fmla="*/ 26233 h 2398426"/>
              <a:gd name="connsiteX1" fmla="*/ 52465 w 610849"/>
              <a:gd name="connsiteY1" fmla="*/ 910652 h 2398426"/>
              <a:gd name="connsiteX2" fmla="*/ 475937 w 610849"/>
              <a:gd name="connsiteY2" fmla="*/ 910652 h 2398426"/>
              <a:gd name="connsiteX3" fmla="*/ 475937 w 610849"/>
              <a:gd name="connsiteY3" fmla="*/ 1487774 h 2398426"/>
              <a:gd name="connsiteX4" fmla="*/ 0 w 610849"/>
              <a:gd name="connsiteY4" fmla="*/ 1487774 h 2398426"/>
              <a:gd name="connsiteX5" fmla="*/ 0 w 610849"/>
              <a:gd name="connsiteY5" fmla="*/ 2398426 h 2398426"/>
              <a:gd name="connsiteX6" fmla="*/ 610849 w 610849"/>
              <a:gd name="connsiteY6" fmla="*/ 2398426 h 2398426"/>
              <a:gd name="connsiteX7" fmla="*/ 610849 w 610849"/>
              <a:gd name="connsiteY7" fmla="*/ 0 h 2398426"/>
              <a:gd name="connsiteX8" fmla="*/ 52465 w 610849"/>
              <a:gd name="connsiteY8" fmla="*/ 26233 h 2398426"/>
              <a:gd name="connsiteX0" fmla="*/ 48718 w 610849"/>
              <a:gd name="connsiteY0" fmla="*/ 0 h 2402174"/>
              <a:gd name="connsiteX1" fmla="*/ 52465 w 610849"/>
              <a:gd name="connsiteY1" fmla="*/ 914400 h 2402174"/>
              <a:gd name="connsiteX2" fmla="*/ 475937 w 610849"/>
              <a:gd name="connsiteY2" fmla="*/ 914400 h 2402174"/>
              <a:gd name="connsiteX3" fmla="*/ 475937 w 610849"/>
              <a:gd name="connsiteY3" fmla="*/ 1491522 h 2402174"/>
              <a:gd name="connsiteX4" fmla="*/ 0 w 610849"/>
              <a:gd name="connsiteY4" fmla="*/ 1491522 h 2402174"/>
              <a:gd name="connsiteX5" fmla="*/ 0 w 610849"/>
              <a:gd name="connsiteY5" fmla="*/ 2402174 h 2402174"/>
              <a:gd name="connsiteX6" fmla="*/ 610849 w 610849"/>
              <a:gd name="connsiteY6" fmla="*/ 2402174 h 2402174"/>
              <a:gd name="connsiteX7" fmla="*/ 610849 w 610849"/>
              <a:gd name="connsiteY7" fmla="*/ 3748 h 2402174"/>
              <a:gd name="connsiteX8" fmla="*/ 48718 w 610849"/>
              <a:gd name="connsiteY8" fmla="*/ 0 h 240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49" h="2402174">
                <a:moveTo>
                  <a:pt x="48718" y="0"/>
                </a:moveTo>
                <a:lnTo>
                  <a:pt x="52465" y="914400"/>
                </a:lnTo>
                <a:lnTo>
                  <a:pt x="475937" y="914400"/>
                </a:lnTo>
                <a:lnTo>
                  <a:pt x="475937" y="1491522"/>
                </a:lnTo>
                <a:lnTo>
                  <a:pt x="0" y="1491522"/>
                </a:lnTo>
                <a:lnTo>
                  <a:pt x="0" y="2402174"/>
                </a:lnTo>
                <a:lnTo>
                  <a:pt x="610849" y="2402174"/>
                </a:lnTo>
                <a:lnTo>
                  <a:pt x="610849" y="3748"/>
                </a:lnTo>
                <a:lnTo>
                  <a:pt x="48718" y="0"/>
                </a:lnTo>
                <a:close/>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2299FB7-A4B5-46CD-C8FE-81733D6999CD}"/>
                  </a:ext>
                </a:extLst>
              </p:cNvPr>
              <p:cNvSpPr txBox="1"/>
              <p:nvPr/>
            </p:nvSpPr>
            <p:spPr>
              <a:xfrm>
                <a:off x="8565328" y="2870724"/>
                <a:ext cx="40209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𝐴𝑇𝑇</m:t>
                      </m:r>
                      <m:r>
                        <a:rPr lang="es-ES" sz="1050" b="0" i="1" smtClean="0">
                          <a:latin typeface="Cambria Math" panose="02040503050406030204" pitchFamily="18" charset="0"/>
                        </a:rPr>
                        <m:t>…</m:t>
                      </m:r>
                    </m:oMath>
                  </m:oMathPara>
                </a14:m>
                <a:endParaRPr lang="en-US" sz="1050" dirty="0"/>
              </a:p>
            </p:txBody>
          </p:sp>
        </mc:Choice>
        <mc:Fallback xmlns="">
          <p:sp>
            <p:nvSpPr>
              <p:cNvPr id="204" name="TextBox 203">
                <a:extLst>
                  <a:ext uri="{FF2B5EF4-FFF2-40B4-BE49-F238E27FC236}">
                    <a16:creationId xmlns:a16="http://schemas.microsoft.com/office/drawing/2014/main" id="{F2299FB7-A4B5-46CD-C8FE-81733D6999CD}"/>
                  </a:ext>
                </a:extLst>
              </p:cNvPr>
              <p:cNvSpPr txBox="1">
                <a:spLocks noRot="1" noChangeAspect="1" noMove="1" noResize="1" noEditPoints="1" noAdjustHandles="1" noChangeArrowheads="1" noChangeShapeType="1" noTextEdit="1"/>
              </p:cNvSpPr>
              <p:nvPr/>
            </p:nvSpPr>
            <p:spPr>
              <a:xfrm>
                <a:off x="8565328" y="2870724"/>
                <a:ext cx="402098" cy="161583"/>
              </a:xfrm>
              <a:prstGeom prst="rect">
                <a:avLst/>
              </a:prstGeom>
              <a:blipFill>
                <a:blip r:embed="rId5"/>
                <a:stretch>
                  <a:fillRect l="-7576" b="-11538"/>
                </a:stretch>
              </a:blipFill>
            </p:spPr>
            <p:txBody>
              <a:bodyPr/>
              <a:lstStyle/>
              <a:p>
                <a:r>
                  <a:rPr lang="en-US">
                    <a:noFill/>
                  </a:rPr>
                  <a:t> </a:t>
                </a:r>
              </a:p>
            </p:txBody>
          </p:sp>
        </mc:Fallback>
      </mc:AlternateContent>
    </p:spTree>
    <p:extLst>
      <p:ext uri="{BB962C8B-B14F-4D97-AF65-F5344CB8AC3E}">
        <p14:creationId xmlns:p14="http://schemas.microsoft.com/office/powerpoint/2010/main" val="2456451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7E9371-AA5D-376F-9542-45BBA041A5E8}"/>
              </a:ext>
            </a:extLst>
          </p:cNvPr>
          <p:cNvSpPr>
            <a:spLocks noGrp="1"/>
          </p:cNvSpPr>
          <p:nvPr>
            <p:ph type="ftr" sz="quarter" idx="11"/>
          </p:nvPr>
        </p:nvSpPr>
        <p:spPr/>
        <p:txBody>
          <a:bodyPr/>
          <a:lstStyle/>
          <a:p>
            <a:r>
              <a:rPr lang="en-US"/>
              <a:t>The effect of neighborhood legalization on Bogotá’s informal growth</a:t>
            </a:r>
          </a:p>
        </p:txBody>
      </p:sp>
      <p:sp>
        <p:nvSpPr>
          <p:cNvPr id="3" name="Slide Number Placeholder 2">
            <a:extLst>
              <a:ext uri="{FF2B5EF4-FFF2-40B4-BE49-F238E27FC236}">
                <a16:creationId xmlns:a16="http://schemas.microsoft.com/office/drawing/2014/main" id="{E81C095A-E67D-9855-DA14-FAC50E753FE2}"/>
              </a:ext>
            </a:extLst>
          </p:cNvPr>
          <p:cNvSpPr>
            <a:spLocks noGrp="1"/>
          </p:cNvSpPr>
          <p:nvPr>
            <p:ph type="sldNum" sz="quarter" idx="12"/>
          </p:nvPr>
        </p:nvSpPr>
        <p:spPr/>
        <p:txBody>
          <a:bodyPr/>
          <a:lstStyle/>
          <a:p>
            <a:fld id="{2A4C3AE7-3FF8-4E88-8B99-ADBFDD32DDE0}" type="slidenum">
              <a:rPr lang="en-US" smtClean="0"/>
              <a:t>34</a:t>
            </a:fld>
            <a:endParaRPr lang="en-US"/>
          </a:p>
        </p:txBody>
      </p:sp>
      <p:pic>
        <p:nvPicPr>
          <p:cNvPr id="5" name="Picture 4">
            <a:extLst>
              <a:ext uri="{FF2B5EF4-FFF2-40B4-BE49-F238E27FC236}">
                <a16:creationId xmlns:a16="http://schemas.microsoft.com/office/drawing/2014/main" id="{1036B6C6-892C-49B6-18D3-A411D5E27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532" y="2091558"/>
            <a:ext cx="3794296" cy="3400619"/>
          </a:xfrm>
          <a:prstGeom prst="rect">
            <a:avLst/>
          </a:prstGeom>
        </p:spPr>
      </p:pic>
      <p:pic>
        <p:nvPicPr>
          <p:cNvPr id="7" name="Picture 6">
            <a:extLst>
              <a:ext uri="{FF2B5EF4-FFF2-40B4-BE49-F238E27FC236}">
                <a16:creationId xmlns:a16="http://schemas.microsoft.com/office/drawing/2014/main" id="{45BA6C56-A9FE-3800-13B9-78A93BEE9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 y="487147"/>
            <a:ext cx="4223081" cy="3784915"/>
          </a:xfrm>
          <a:prstGeom prst="rect">
            <a:avLst/>
          </a:prstGeom>
        </p:spPr>
      </p:pic>
      <p:pic>
        <p:nvPicPr>
          <p:cNvPr id="9" name="Picture 8">
            <a:extLst>
              <a:ext uri="{FF2B5EF4-FFF2-40B4-BE49-F238E27FC236}">
                <a16:creationId xmlns:a16="http://schemas.microsoft.com/office/drawing/2014/main" id="{57DE454F-5070-A36F-2BF2-912E84F0E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790" y="1874868"/>
            <a:ext cx="6299864" cy="3300127"/>
          </a:xfrm>
          <a:prstGeom prst="rect">
            <a:avLst/>
          </a:prstGeom>
        </p:spPr>
      </p:pic>
      <p:pic>
        <p:nvPicPr>
          <p:cNvPr id="11" name="Picture 10">
            <a:extLst>
              <a:ext uri="{FF2B5EF4-FFF2-40B4-BE49-F238E27FC236}">
                <a16:creationId xmlns:a16="http://schemas.microsoft.com/office/drawing/2014/main" id="{BA6CF0E7-DCE7-E479-8A63-9DEDAA0AB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55" y="3638038"/>
            <a:ext cx="3684034" cy="3073914"/>
          </a:xfrm>
          <a:prstGeom prst="rect">
            <a:avLst/>
          </a:prstGeom>
        </p:spPr>
      </p:pic>
      <p:pic>
        <p:nvPicPr>
          <p:cNvPr id="13" name="Picture 12">
            <a:extLst>
              <a:ext uri="{FF2B5EF4-FFF2-40B4-BE49-F238E27FC236}">
                <a16:creationId xmlns:a16="http://schemas.microsoft.com/office/drawing/2014/main" id="{5ACFFF25-4104-2769-71B0-A933CA3588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9152" y="817249"/>
            <a:ext cx="5134456" cy="4710712"/>
          </a:xfrm>
          <a:prstGeom prst="rect">
            <a:avLst/>
          </a:prstGeom>
        </p:spPr>
      </p:pic>
      <p:pic>
        <p:nvPicPr>
          <p:cNvPr id="15" name="Picture 14">
            <a:extLst>
              <a:ext uri="{FF2B5EF4-FFF2-40B4-BE49-F238E27FC236}">
                <a16:creationId xmlns:a16="http://schemas.microsoft.com/office/drawing/2014/main" id="{75255867-B1F6-29B4-2A7C-E48349057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2227" y="651217"/>
            <a:ext cx="5612438" cy="5149246"/>
          </a:xfrm>
          <a:prstGeom prst="rect">
            <a:avLst/>
          </a:prstGeom>
        </p:spPr>
      </p:pic>
      <p:sp>
        <p:nvSpPr>
          <p:cNvPr id="4" name="Footer Placeholder 19">
            <a:extLst>
              <a:ext uri="{FF2B5EF4-FFF2-40B4-BE49-F238E27FC236}">
                <a16:creationId xmlns:a16="http://schemas.microsoft.com/office/drawing/2014/main" id="{7C44E73F-6514-A327-7956-179B4A5B964D}"/>
              </a:ext>
            </a:extLst>
          </p:cNvPr>
          <p:cNvSpPr txBox="1">
            <a:spLocks/>
          </p:cNvSpPr>
          <p:nvPr/>
        </p:nvSpPr>
        <p:spPr>
          <a:xfrm>
            <a:off x="9845040" y="6425931"/>
            <a:ext cx="209296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endParaRPr lang="en-US" sz="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374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4824C17-E3EC-947C-79DE-28063961043E}"/>
              </a:ext>
            </a:extLst>
          </p:cNvPr>
          <p:cNvSpPr>
            <a:spLocks noChangeAspect="1"/>
          </p:cNvSpPr>
          <p:nvPr/>
        </p:nvSpPr>
        <p:spPr>
          <a:xfrm>
            <a:off x="1195071" y="4017803"/>
            <a:ext cx="1601139" cy="244735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4C1E5A91-99B2-507F-104C-224A2746AB4F}"/>
              </a:ext>
            </a:extLst>
          </p:cNvPr>
          <p:cNvSpPr>
            <a:spLocks noChangeAspect="1"/>
          </p:cNvSpPr>
          <p:nvPr/>
        </p:nvSpPr>
        <p:spPr>
          <a:xfrm>
            <a:off x="1357813" y="4272553"/>
            <a:ext cx="1266117" cy="1935267"/>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92587FAF-410E-588B-E557-AD516020FBD8}"/>
              </a:ext>
            </a:extLst>
          </p:cNvPr>
          <p:cNvSpPr>
            <a:spLocks noChangeAspect="1"/>
          </p:cNvSpPr>
          <p:nvPr/>
        </p:nvSpPr>
        <p:spPr>
          <a:xfrm>
            <a:off x="1484517" y="4467294"/>
            <a:ext cx="1003071" cy="153320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D38DC11B-4B99-69F3-876C-0D19D1742C11}"/>
              </a:ext>
            </a:extLst>
          </p:cNvPr>
          <p:cNvSpPr/>
          <p:nvPr/>
        </p:nvSpPr>
        <p:spPr>
          <a:xfrm>
            <a:off x="1609816" y="4666139"/>
            <a:ext cx="752475" cy="1135511"/>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9227C3-38D6-F8B1-7FFA-D40A30B8B4C3}"/>
              </a:ext>
            </a:extLst>
          </p:cNvPr>
          <p:cNvSpPr txBox="1"/>
          <p:nvPr/>
        </p:nvSpPr>
        <p:spPr>
          <a:xfrm>
            <a:off x="1547166" y="5064617"/>
            <a:ext cx="877772" cy="461665"/>
          </a:xfrm>
          <a:prstGeom prst="rect">
            <a:avLst/>
          </a:prstGeom>
          <a:noFill/>
        </p:spPr>
        <p:txBody>
          <a:bodyPr wrap="square" rtlCol="0">
            <a:spAutoFit/>
          </a:bodyPr>
          <a:lstStyle/>
          <a:p>
            <a:pPr algn="ctr"/>
            <a:r>
              <a:rPr lang="es-ES" sz="800" dirty="0"/>
              <a:t>Polígono de legalización legalizado</a:t>
            </a:r>
            <a:endParaRPr lang="en-US" sz="800" dirty="0"/>
          </a:p>
        </p:txBody>
      </p:sp>
      <p:sp>
        <p:nvSpPr>
          <p:cNvPr id="9" name="TextBox 8">
            <a:extLst>
              <a:ext uri="{FF2B5EF4-FFF2-40B4-BE49-F238E27FC236}">
                <a16:creationId xmlns:a16="http://schemas.microsoft.com/office/drawing/2014/main" id="{C41D35E5-78BE-29F0-CC68-55FFF6C4B30C}"/>
              </a:ext>
            </a:extLst>
          </p:cNvPr>
          <p:cNvSpPr txBox="1"/>
          <p:nvPr/>
        </p:nvSpPr>
        <p:spPr>
          <a:xfrm>
            <a:off x="233849" y="169921"/>
            <a:ext cx="4214465" cy="3308598"/>
          </a:xfrm>
          <a:prstGeom prst="rect">
            <a:avLst/>
          </a:prstGeom>
          <a:noFill/>
        </p:spPr>
        <p:txBody>
          <a:bodyPr wrap="square" rtlCol="0">
            <a:spAutoFit/>
          </a:bodyPr>
          <a:lstStyle/>
          <a:p>
            <a:pPr marL="285750" indent="-285750">
              <a:buFontTx/>
              <a:buChar char="-"/>
            </a:pPr>
            <a:r>
              <a:rPr lang="es-ES" sz="1100" dirty="0">
                <a:latin typeface="Times New Roman" panose="02020603050405020304" pitchFamily="18" charset="0"/>
                <a:cs typeface="Times New Roman" panose="02020603050405020304" pitchFamily="18" charset="0"/>
              </a:rPr>
              <a:t>Violación de SUTVA, geográfica y </a:t>
            </a:r>
            <a:r>
              <a:rPr lang="es-ES" sz="1100" dirty="0" err="1">
                <a:latin typeface="Times New Roman" panose="02020603050405020304" pitchFamily="18" charset="0"/>
                <a:cs typeface="Times New Roman" panose="02020603050405020304" pitchFamily="18" charset="0"/>
              </a:rPr>
              <a:t>macro-teporalmente</a:t>
            </a:r>
            <a:endParaRPr lang="es-ES" sz="1100" dirty="0">
              <a:latin typeface="Times New Roman" panose="02020603050405020304" pitchFamily="18" charset="0"/>
              <a:cs typeface="Times New Roman" panose="02020603050405020304" pitchFamily="18" charset="0"/>
            </a:endParaRP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Anticipación del tratamiento</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No hay unidades “</a:t>
            </a:r>
            <a:r>
              <a:rPr lang="es-ES" sz="1100" dirty="0" err="1">
                <a:latin typeface="Times New Roman" panose="02020603050405020304" pitchFamily="18" charset="0"/>
                <a:cs typeface="Times New Roman" panose="02020603050405020304" pitchFamily="18" charset="0"/>
              </a:rPr>
              <a:t>never-tretead</a:t>
            </a:r>
            <a:r>
              <a:rPr lang="es-ES" sz="1100" dirty="0">
                <a:latin typeface="Times New Roman" panose="02020603050405020304" pitchFamily="18" charset="0"/>
                <a:cs typeface="Times New Roman" panose="02020603050405020304" pitchFamily="18" charset="0"/>
              </a:rPr>
              <a:t>”</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Perdida del poder de comparación con el tiempo</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Sin información de dependientes y covariables de la mayor parte del programa</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Endogeneidad entre el tratamiento y la variable de efecto</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Relación entre las variables dependientes principales y otros programas similares</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Cambio en las condiciones del tratamiento (agua como derecho)</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Sesgos de error de medición</a:t>
            </a:r>
          </a:p>
        </p:txBody>
      </p:sp>
      <p:sp>
        <p:nvSpPr>
          <p:cNvPr id="13" name="Freeform: Shape 12">
            <a:extLst>
              <a:ext uri="{FF2B5EF4-FFF2-40B4-BE49-F238E27FC236}">
                <a16:creationId xmlns:a16="http://schemas.microsoft.com/office/drawing/2014/main" id="{5AD99F58-7147-6F61-B880-B4BF8417B246}"/>
              </a:ext>
            </a:extLst>
          </p:cNvPr>
          <p:cNvSpPr/>
          <p:nvPr/>
        </p:nvSpPr>
        <p:spPr>
          <a:xfrm>
            <a:off x="3840060" y="4692512"/>
            <a:ext cx="1197330" cy="1097932"/>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382F98-7443-F278-470E-933FC1075A54}"/>
              </a:ext>
            </a:extLst>
          </p:cNvPr>
          <p:cNvSpPr txBox="1"/>
          <p:nvPr/>
        </p:nvSpPr>
        <p:spPr>
          <a:xfrm>
            <a:off x="5285299" y="5177426"/>
            <a:ext cx="877772" cy="461665"/>
          </a:xfrm>
          <a:prstGeom prst="rect">
            <a:avLst/>
          </a:prstGeom>
          <a:noFill/>
        </p:spPr>
        <p:txBody>
          <a:bodyPr wrap="square" rtlCol="0">
            <a:spAutoFit/>
          </a:bodyPr>
          <a:lstStyle/>
          <a:p>
            <a:pPr algn="ctr"/>
            <a:r>
              <a:rPr lang="es-ES" sz="800" dirty="0"/>
              <a:t>Polígono de legalización aun no legalizado</a:t>
            </a:r>
            <a:endParaRPr lang="en-US" sz="800" dirty="0"/>
          </a:p>
        </p:txBody>
      </p:sp>
      <p:cxnSp>
        <p:nvCxnSpPr>
          <p:cNvPr id="16" name="Straight Connector 15">
            <a:extLst>
              <a:ext uri="{FF2B5EF4-FFF2-40B4-BE49-F238E27FC236}">
                <a16:creationId xmlns:a16="http://schemas.microsoft.com/office/drawing/2014/main" id="{A6CCAD73-4400-4B83-E29B-A36859D08435}"/>
              </a:ext>
            </a:extLst>
          </p:cNvPr>
          <p:cNvCxnSpPr>
            <a:cxnSpLocks/>
          </p:cNvCxnSpPr>
          <p:nvPr/>
        </p:nvCxnSpPr>
        <p:spPr>
          <a:xfrm>
            <a:off x="5876813" y="1223617"/>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0AD9E1-2BB5-9181-FA3B-053DD7016B08}"/>
              </a:ext>
            </a:extLst>
          </p:cNvPr>
          <p:cNvCxnSpPr>
            <a:cxnSpLocks/>
          </p:cNvCxnSpPr>
          <p:nvPr/>
        </p:nvCxnSpPr>
        <p:spPr>
          <a:xfrm>
            <a:off x="5876813" y="173272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E6D726-2BF2-6417-47C5-6E26D388F414}"/>
              </a:ext>
            </a:extLst>
          </p:cNvPr>
          <p:cNvCxnSpPr>
            <a:cxnSpLocks/>
          </p:cNvCxnSpPr>
          <p:nvPr/>
        </p:nvCxnSpPr>
        <p:spPr>
          <a:xfrm>
            <a:off x="5876813" y="2241825"/>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EFDBC1-7676-B6CB-FD90-431AF46BAFD4}"/>
              </a:ext>
            </a:extLst>
          </p:cNvPr>
          <p:cNvCxnSpPr>
            <a:cxnSpLocks/>
          </p:cNvCxnSpPr>
          <p:nvPr/>
        </p:nvCxnSpPr>
        <p:spPr>
          <a:xfrm>
            <a:off x="5876813" y="2750929"/>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99344E-2F9F-4599-3545-2EE45F3B0D43}"/>
              </a:ext>
            </a:extLst>
          </p:cNvPr>
          <p:cNvCxnSpPr>
            <a:cxnSpLocks/>
          </p:cNvCxnSpPr>
          <p:nvPr/>
        </p:nvCxnSpPr>
        <p:spPr>
          <a:xfrm>
            <a:off x="5876813" y="326003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38E4A9F-596B-3269-EBDA-788A7C1BE405}"/>
              </a:ext>
            </a:extLst>
          </p:cNvPr>
          <p:cNvGrpSpPr/>
          <p:nvPr/>
        </p:nvGrpSpPr>
        <p:grpSpPr>
          <a:xfrm>
            <a:off x="6554992" y="1106265"/>
            <a:ext cx="441147" cy="2502166"/>
            <a:chOff x="5960386" y="1106265"/>
            <a:chExt cx="441147" cy="2502166"/>
          </a:xfrm>
        </p:grpSpPr>
        <p:sp>
          <p:nvSpPr>
            <p:cNvPr id="21" name="Oval 20">
              <a:extLst>
                <a:ext uri="{FF2B5EF4-FFF2-40B4-BE49-F238E27FC236}">
                  <a16:creationId xmlns:a16="http://schemas.microsoft.com/office/drawing/2014/main" id="{05032D30-7A5E-0D33-680C-91628276AF30}"/>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FF3F0C-EBAD-B2B5-F95E-32A6472ABBCB}"/>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CCF9E7-633A-A78A-B597-5288D1191C8F}"/>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E8FD23A-6EE7-F570-02BE-5973A9E1B854}"/>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0C419C2-6D82-571E-4488-D8FE3B10EE3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790DE4-21DE-4F72-3F59-11EFF54A162A}"/>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grpSp>
      <p:sp>
        <p:nvSpPr>
          <p:cNvPr id="27" name="Oval 26">
            <a:extLst>
              <a:ext uri="{FF2B5EF4-FFF2-40B4-BE49-F238E27FC236}">
                <a16:creationId xmlns:a16="http://schemas.microsoft.com/office/drawing/2014/main" id="{9503BE5F-BCA2-D0D7-5CFA-4307D5390C06}"/>
              </a:ext>
            </a:extLst>
          </p:cNvPr>
          <p:cNvSpPr>
            <a:spLocks noChangeAspect="1"/>
          </p:cNvSpPr>
          <p:nvPr/>
        </p:nvSpPr>
        <p:spPr>
          <a:xfrm>
            <a:off x="7154612" y="5580008"/>
            <a:ext cx="225287" cy="225287"/>
          </a:xfrm>
          <a:prstGeom prst="ellipse">
            <a:avLst/>
          </a:prstGeom>
          <a:solidFill>
            <a:srgbClr val="FF212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2B47067-966C-B5B6-DCE5-0031EB46F6C3}"/>
              </a:ext>
            </a:extLst>
          </p:cNvPr>
          <p:cNvSpPr txBox="1"/>
          <p:nvPr/>
        </p:nvSpPr>
        <p:spPr>
          <a:xfrm>
            <a:off x="7335406" y="5566229"/>
            <a:ext cx="756938" cy="246221"/>
          </a:xfrm>
          <a:prstGeom prst="rect">
            <a:avLst/>
          </a:prstGeom>
          <a:no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Legalizado</a:t>
            </a:r>
          </a:p>
        </p:txBody>
      </p:sp>
      <p:grpSp>
        <p:nvGrpSpPr>
          <p:cNvPr id="32" name="Group 31">
            <a:extLst>
              <a:ext uri="{FF2B5EF4-FFF2-40B4-BE49-F238E27FC236}">
                <a16:creationId xmlns:a16="http://schemas.microsoft.com/office/drawing/2014/main" id="{A5558C17-7EE3-EC07-CD0A-595BF309158E}"/>
              </a:ext>
            </a:extLst>
          </p:cNvPr>
          <p:cNvGrpSpPr/>
          <p:nvPr/>
        </p:nvGrpSpPr>
        <p:grpSpPr>
          <a:xfrm>
            <a:off x="7149598" y="1106265"/>
            <a:ext cx="441147" cy="2502166"/>
            <a:chOff x="5960386" y="1106265"/>
            <a:chExt cx="441147" cy="2502166"/>
          </a:xfrm>
        </p:grpSpPr>
        <p:sp>
          <p:nvSpPr>
            <p:cNvPr id="33" name="Oval 32">
              <a:extLst>
                <a:ext uri="{FF2B5EF4-FFF2-40B4-BE49-F238E27FC236}">
                  <a16:creationId xmlns:a16="http://schemas.microsoft.com/office/drawing/2014/main" id="{6913BB02-D476-607E-9231-3FABD8B99F17}"/>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0385E2E-3176-A167-452B-8B0090E41984}"/>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8B3558-2960-0FF4-E025-D3DF25D2B83D}"/>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B4E7C5-25CF-7D24-D98E-DA9C8FA2F591}"/>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EED345-2194-6534-3D91-14273437C8BC}"/>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75AE4D6-1D6B-F3CA-F29E-A2A35CB88957}"/>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grpSp>
      <p:grpSp>
        <p:nvGrpSpPr>
          <p:cNvPr id="39" name="Group 38">
            <a:extLst>
              <a:ext uri="{FF2B5EF4-FFF2-40B4-BE49-F238E27FC236}">
                <a16:creationId xmlns:a16="http://schemas.microsoft.com/office/drawing/2014/main" id="{D3FB61BA-CD07-18C4-7CA2-8973C45F9F41}"/>
              </a:ext>
            </a:extLst>
          </p:cNvPr>
          <p:cNvGrpSpPr/>
          <p:nvPr/>
        </p:nvGrpSpPr>
        <p:grpSpPr>
          <a:xfrm>
            <a:off x="7744204" y="1106265"/>
            <a:ext cx="441147" cy="2502166"/>
            <a:chOff x="5960386" y="1106265"/>
            <a:chExt cx="441147" cy="2502166"/>
          </a:xfrm>
        </p:grpSpPr>
        <p:sp>
          <p:nvSpPr>
            <p:cNvPr id="40" name="Oval 39">
              <a:extLst>
                <a:ext uri="{FF2B5EF4-FFF2-40B4-BE49-F238E27FC236}">
                  <a16:creationId xmlns:a16="http://schemas.microsoft.com/office/drawing/2014/main" id="{CA8D2C63-6630-5470-4209-D475E432CE37}"/>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8192E98-3B3B-8B6C-55A8-4865A9BFEC84}"/>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9F4D772-57FA-0A3B-4011-0733F1CD9E77}"/>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9F0E16-AF5D-E40D-6B76-590EDD607EB0}"/>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644FF88-4892-FECE-CAF2-03584482B94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D5F1D68-467E-3377-315E-75902F0A862D}"/>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grpSp>
      <p:grpSp>
        <p:nvGrpSpPr>
          <p:cNvPr id="46" name="Group 45">
            <a:extLst>
              <a:ext uri="{FF2B5EF4-FFF2-40B4-BE49-F238E27FC236}">
                <a16:creationId xmlns:a16="http://schemas.microsoft.com/office/drawing/2014/main" id="{5DECCFA7-8EA9-08D3-1D1B-8F568B4908EA}"/>
              </a:ext>
            </a:extLst>
          </p:cNvPr>
          <p:cNvGrpSpPr/>
          <p:nvPr/>
        </p:nvGrpSpPr>
        <p:grpSpPr>
          <a:xfrm>
            <a:off x="8338810" y="1106265"/>
            <a:ext cx="441147" cy="2502166"/>
            <a:chOff x="5960386" y="1106265"/>
            <a:chExt cx="441147" cy="2502166"/>
          </a:xfrm>
        </p:grpSpPr>
        <p:sp>
          <p:nvSpPr>
            <p:cNvPr id="47" name="Oval 46">
              <a:extLst>
                <a:ext uri="{FF2B5EF4-FFF2-40B4-BE49-F238E27FC236}">
                  <a16:creationId xmlns:a16="http://schemas.microsoft.com/office/drawing/2014/main" id="{6A756040-6977-6B0F-3FD9-04F2CF042C5C}"/>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1D20DBC-9980-4EE2-6F28-D19AAAB9B060}"/>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065C6B-1AFA-A36D-280C-704E1AF9D17B}"/>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1631B-2FCD-8DC1-DEE5-37B8AD40ABED}"/>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7B2B096-985A-8AA0-C582-86D7BCFE95B0}"/>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6EF7C40-5644-BAC6-C9B9-C82E538D374F}"/>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grpSp>
      <p:grpSp>
        <p:nvGrpSpPr>
          <p:cNvPr id="53" name="Group 52">
            <a:extLst>
              <a:ext uri="{FF2B5EF4-FFF2-40B4-BE49-F238E27FC236}">
                <a16:creationId xmlns:a16="http://schemas.microsoft.com/office/drawing/2014/main" id="{FE2A4625-E146-2863-CEC1-616CB8344F24}"/>
              </a:ext>
            </a:extLst>
          </p:cNvPr>
          <p:cNvGrpSpPr/>
          <p:nvPr/>
        </p:nvGrpSpPr>
        <p:grpSpPr>
          <a:xfrm>
            <a:off x="9528022" y="1106265"/>
            <a:ext cx="441147" cy="2502166"/>
            <a:chOff x="5960386" y="1106265"/>
            <a:chExt cx="441147" cy="2502166"/>
          </a:xfrm>
        </p:grpSpPr>
        <p:sp>
          <p:nvSpPr>
            <p:cNvPr id="54" name="Oval 53">
              <a:extLst>
                <a:ext uri="{FF2B5EF4-FFF2-40B4-BE49-F238E27FC236}">
                  <a16:creationId xmlns:a16="http://schemas.microsoft.com/office/drawing/2014/main" id="{6F2AAFE3-E7ED-F39C-50C8-921ABD724C45}"/>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D534BD-0521-B872-BFDE-820A4C4AAA07}"/>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1A8162C-4988-7F3E-3D64-CFFEDA02C6CC}"/>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C727779-3B92-8826-4ACD-AFFACD77565B}"/>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4210982-226A-74BC-7FBF-43275DB30A7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D8263BF-2DA1-E84A-0639-5360A0A124E7}"/>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grpSp>
      <p:grpSp>
        <p:nvGrpSpPr>
          <p:cNvPr id="60" name="Group 59">
            <a:extLst>
              <a:ext uri="{FF2B5EF4-FFF2-40B4-BE49-F238E27FC236}">
                <a16:creationId xmlns:a16="http://schemas.microsoft.com/office/drawing/2014/main" id="{4BA4699B-2D19-48E2-E11E-429DE8AF98B5}"/>
              </a:ext>
            </a:extLst>
          </p:cNvPr>
          <p:cNvGrpSpPr/>
          <p:nvPr/>
        </p:nvGrpSpPr>
        <p:grpSpPr>
          <a:xfrm>
            <a:off x="5957180" y="1106265"/>
            <a:ext cx="447558" cy="2502166"/>
            <a:chOff x="5957180" y="1106265"/>
            <a:chExt cx="447558" cy="2502166"/>
          </a:xfrm>
        </p:grpSpPr>
        <p:sp>
          <p:nvSpPr>
            <p:cNvPr id="61" name="Oval 60">
              <a:extLst>
                <a:ext uri="{FF2B5EF4-FFF2-40B4-BE49-F238E27FC236}">
                  <a16:creationId xmlns:a16="http://schemas.microsoft.com/office/drawing/2014/main" id="{20751629-9247-DCB2-DF53-9069449E6739}"/>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865DE68-F1B7-D7E7-8C06-B2CFC92E6F5F}"/>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8456865-8B85-944A-B5C2-32EB5E3BCC94}"/>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C6FD044-5509-F8AA-5623-8D93605FE46A}"/>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5137CB-906C-C658-8651-E0EE0B802FEF}"/>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780B240-8885-00FA-5813-F2286700616E}"/>
                </a:ext>
              </a:extLst>
            </p:cNvPr>
            <p:cNvSpPr txBox="1"/>
            <p:nvPr/>
          </p:nvSpPr>
          <p:spPr>
            <a:xfrm>
              <a:off x="5957180" y="3362210"/>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grpSp>
      <p:grpSp>
        <p:nvGrpSpPr>
          <p:cNvPr id="67" name="Group 66">
            <a:extLst>
              <a:ext uri="{FF2B5EF4-FFF2-40B4-BE49-F238E27FC236}">
                <a16:creationId xmlns:a16="http://schemas.microsoft.com/office/drawing/2014/main" id="{2E7412B9-3072-DF7B-2B3F-2A9123F5D013}"/>
              </a:ext>
            </a:extLst>
          </p:cNvPr>
          <p:cNvGrpSpPr/>
          <p:nvPr/>
        </p:nvGrpSpPr>
        <p:grpSpPr>
          <a:xfrm>
            <a:off x="8933416" y="1106265"/>
            <a:ext cx="441147" cy="2502166"/>
            <a:chOff x="5960386" y="1106265"/>
            <a:chExt cx="441147" cy="2502166"/>
          </a:xfrm>
        </p:grpSpPr>
        <p:sp>
          <p:nvSpPr>
            <p:cNvPr id="68" name="Oval 67">
              <a:extLst>
                <a:ext uri="{FF2B5EF4-FFF2-40B4-BE49-F238E27FC236}">
                  <a16:creationId xmlns:a16="http://schemas.microsoft.com/office/drawing/2014/main" id="{525BA779-587C-0882-0C09-279BA0B06C54}"/>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F8F559D-C100-00CC-AEB0-076767979FBB}"/>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3DF2FCE-0E89-9261-78EB-C00F125420F5}"/>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58D89CB-5FE7-754F-C511-67E616DCE3C8}"/>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C34021A-A008-7E9A-EF07-3E236FC8CF7C}"/>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2AB3123-5609-5D7F-64B6-53C840BDACAD}"/>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grpSp>
      <p:sp>
        <p:nvSpPr>
          <p:cNvPr id="79" name="TextBox 78">
            <a:extLst>
              <a:ext uri="{FF2B5EF4-FFF2-40B4-BE49-F238E27FC236}">
                <a16:creationId xmlns:a16="http://schemas.microsoft.com/office/drawing/2014/main" id="{87F5F213-BDDA-1A06-25D3-8D52907EF9B0}"/>
              </a:ext>
            </a:extLst>
          </p:cNvPr>
          <p:cNvSpPr txBox="1"/>
          <p:nvPr/>
        </p:nvSpPr>
        <p:spPr>
          <a:xfrm>
            <a:off x="5507494" y="1118880"/>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80" name="TextBox 79">
            <a:extLst>
              <a:ext uri="{FF2B5EF4-FFF2-40B4-BE49-F238E27FC236}">
                <a16:creationId xmlns:a16="http://schemas.microsoft.com/office/drawing/2014/main" id="{D271E6A7-963F-D5A6-1C59-57CAB66E2FA8}"/>
              </a:ext>
            </a:extLst>
          </p:cNvPr>
          <p:cNvSpPr txBox="1"/>
          <p:nvPr/>
        </p:nvSpPr>
        <p:spPr>
          <a:xfrm>
            <a:off x="5507494" y="1615368"/>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81" name="TextBox 80">
            <a:extLst>
              <a:ext uri="{FF2B5EF4-FFF2-40B4-BE49-F238E27FC236}">
                <a16:creationId xmlns:a16="http://schemas.microsoft.com/office/drawing/2014/main" id="{96050678-52F8-546E-B352-135843FE9C8B}"/>
              </a:ext>
            </a:extLst>
          </p:cNvPr>
          <p:cNvSpPr txBox="1"/>
          <p:nvPr/>
        </p:nvSpPr>
        <p:spPr>
          <a:xfrm>
            <a:off x="5507494" y="2132376"/>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82" name="TextBox 81">
            <a:extLst>
              <a:ext uri="{FF2B5EF4-FFF2-40B4-BE49-F238E27FC236}">
                <a16:creationId xmlns:a16="http://schemas.microsoft.com/office/drawing/2014/main" id="{A83E1420-02E6-48F9-3742-555F5DB44B60}"/>
              </a:ext>
            </a:extLst>
          </p:cNvPr>
          <p:cNvSpPr txBox="1"/>
          <p:nvPr/>
        </p:nvSpPr>
        <p:spPr>
          <a:xfrm>
            <a:off x="5507494" y="263828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83" name="TextBox 82">
            <a:extLst>
              <a:ext uri="{FF2B5EF4-FFF2-40B4-BE49-F238E27FC236}">
                <a16:creationId xmlns:a16="http://schemas.microsoft.com/office/drawing/2014/main" id="{A1D356C5-1FB9-8362-9625-3EC040D07200}"/>
              </a:ext>
            </a:extLst>
          </p:cNvPr>
          <p:cNvSpPr txBox="1"/>
          <p:nvPr/>
        </p:nvSpPr>
        <p:spPr>
          <a:xfrm>
            <a:off x="5507494" y="315499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spTree>
    <p:extLst>
      <p:ext uri="{BB962C8B-B14F-4D97-AF65-F5344CB8AC3E}">
        <p14:creationId xmlns:p14="http://schemas.microsoft.com/office/powerpoint/2010/main" val="329348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4</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ntroduction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26254" y="809437"/>
            <a:ext cx="8621506" cy="452431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Policy response: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Law 388 of 1994 (Birth of the POTs – [Es] </a:t>
            </a:r>
            <a:r>
              <a:rPr lang="en-US" sz="1600" i="1" dirty="0">
                <a:latin typeface="Times New Roman" panose="02020603050405020304" pitchFamily="18" charset="0"/>
                <a:cs typeface="Times New Roman" panose="02020603050405020304" pitchFamily="18" charset="0"/>
              </a:rPr>
              <a:t>Planes de </a:t>
            </a:r>
            <a:r>
              <a:rPr lang="en-US" sz="1600" i="1" dirty="0" err="1">
                <a:latin typeface="Times New Roman" panose="02020603050405020304" pitchFamily="18" charset="0"/>
                <a:cs typeface="Times New Roman" panose="02020603050405020304" pitchFamily="18" charset="0"/>
              </a:rPr>
              <a:t>Ordenamiento</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Terrotiral</a:t>
            </a:r>
            <a:r>
              <a:rPr lang="en-US" sz="1600" dirty="0">
                <a:latin typeface="Times New Roman" panose="02020603050405020304" pitchFamily="18" charset="0"/>
                <a:cs typeface="Times New Roman" panose="02020603050405020304" pitchFamily="18" charset="0"/>
              </a:rPr>
              <a:t>): Urban plans which, through programs and norms, seek to order and re-direct formal and informal urban growth.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deal with slum’s expansion, the POTs integrated two main policies: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Neighborhood legalization</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A legal procedure </a:t>
            </a:r>
            <a:r>
              <a:rPr lang="en-US" sz="1600" dirty="0">
                <a:latin typeface="Times New Roman" panose="02020603050405020304" pitchFamily="18" charset="0"/>
                <a:cs typeface="Times New Roman" panose="02020603050405020304" pitchFamily="18" charset="0"/>
              </a:rPr>
              <a:t>for recognizing </a:t>
            </a:r>
            <a:r>
              <a:rPr lang="en-US" sz="1600" b="1" dirty="0">
                <a:solidFill>
                  <a:srgbClr val="0000FF"/>
                </a:solidFill>
                <a:latin typeface="Times New Roman" panose="02020603050405020304" pitchFamily="18" charset="0"/>
                <a:cs typeface="Times New Roman" panose="02020603050405020304" pitchFamily="18" charset="0"/>
              </a:rPr>
              <a:t>illegal settlements</a:t>
            </a:r>
            <a:r>
              <a:rPr lang="en-US" sz="1600" dirty="0">
                <a:latin typeface="Times New Roman" panose="02020603050405020304" pitchFamily="18" charset="0"/>
                <a:cs typeface="Times New Roman" panose="02020603050405020304" pitchFamily="18" charset="0"/>
              </a:rPr>
              <a:t>, so they can be letter  could later be provided with public infrastructure and amenities.</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Neighborhood Upgrading (“</a:t>
            </a:r>
            <a:r>
              <a:rPr lang="en-US" sz="1600" i="1" u="sng" dirty="0" err="1">
                <a:latin typeface="Times New Roman" panose="02020603050405020304" pitchFamily="18" charset="0"/>
                <a:cs typeface="Times New Roman" panose="02020603050405020304" pitchFamily="18" charset="0"/>
              </a:rPr>
              <a:t>Mejoramiento</a:t>
            </a:r>
            <a:r>
              <a:rPr lang="en-US" sz="1600" i="1" u="sng" dirty="0">
                <a:latin typeface="Times New Roman" panose="02020603050405020304" pitchFamily="18" charset="0"/>
                <a:cs typeface="Times New Roman" panose="02020603050405020304" pitchFamily="18" charset="0"/>
              </a:rPr>
              <a:t> </a:t>
            </a:r>
            <a:r>
              <a:rPr lang="en-US" sz="1600" i="1" u="sng" dirty="0" err="1">
                <a:latin typeface="Times New Roman" panose="02020603050405020304" pitchFamily="18" charset="0"/>
                <a:cs typeface="Times New Roman" panose="02020603050405020304" pitchFamily="18" charset="0"/>
              </a:rPr>
              <a:t>Inregral</a:t>
            </a:r>
            <a:r>
              <a:rPr lang="en-US" sz="1600" i="1" u="sng" dirty="0">
                <a:latin typeface="Times New Roman" panose="02020603050405020304" pitchFamily="18" charset="0"/>
                <a:cs typeface="Times New Roman" panose="02020603050405020304" pitchFamily="18" charset="0"/>
              </a:rPr>
              <a:t> de Barrios-MIB</a:t>
            </a:r>
            <a:r>
              <a:rPr lang="en-US" sz="1600" u="sng"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A program </a:t>
            </a:r>
            <a:r>
              <a:rPr lang="en-US" sz="1600" dirty="0">
                <a:latin typeface="Times New Roman" panose="02020603050405020304" pitchFamily="18" charset="0"/>
                <a:cs typeface="Times New Roman" panose="02020603050405020304" pitchFamily="18" charset="0"/>
              </a:rPr>
              <a:t>which integrates all kinds of actions over </a:t>
            </a:r>
            <a:r>
              <a:rPr lang="en-US" sz="1600" b="1" dirty="0">
                <a:solidFill>
                  <a:srgbClr val="0000FF"/>
                </a:solidFill>
                <a:latin typeface="Times New Roman" panose="02020603050405020304" pitchFamily="18" charset="0"/>
                <a:cs typeface="Times New Roman" panose="02020603050405020304" pitchFamily="18" charset="0"/>
              </a:rPr>
              <a:t>informal settlements</a:t>
            </a:r>
            <a:r>
              <a:rPr lang="en-US" sz="1600" dirty="0">
                <a:latin typeface="Times New Roman" panose="02020603050405020304" pitchFamily="18" charset="0"/>
                <a:cs typeface="Times New Roman" panose="02020603050405020304" pitchFamily="18" charset="0"/>
              </a:rPr>
              <a:t>, such as road construction, housing improvement, installation of networks, the definition of public transport routes and stops, and construction of public facilities (among others).</a:t>
            </a:r>
          </a:p>
        </p:txBody>
      </p:sp>
      <p:sp>
        <p:nvSpPr>
          <p:cNvPr id="2" name="Footer Placeholder 19">
            <a:extLst>
              <a:ext uri="{FF2B5EF4-FFF2-40B4-BE49-F238E27FC236}">
                <a16:creationId xmlns:a16="http://schemas.microsoft.com/office/drawing/2014/main" id="{41D19D6C-A96D-19C3-9C4B-BEB104673AE9}"/>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91645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 caveat</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26254" y="809437"/>
            <a:ext cx="8621506" cy="427809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Illegality VS informality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Colombia, </a:t>
            </a:r>
            <a:r>
              <a:rPr lang="en-US" sz="1600" b="1" dirty="0">
                <a:latin typeface="Times New Roman" panose="02020603050405020304" pitchFamily="18" charset="0"/>
                <a:cs typeface="Times New Roman" panose="02020603050405020304" pitchFamily="18" charset="0"/>
              </a:rPr>
              <a:t>illegality</a:t>
            </a:r>
            <a:r>
              <a:rPr lang="en-US" sz="1600" dirty="0">
                <a:latin typeface="Times New Roman" panose="02020603050405020304" pitchFamily="18" charset="0"/>
                <a:cs typeface="Times New Roman" panose="02020603050405020304" pitchFamily="18" charset="0"/>
              </a:rPr>
              <a:t> has two dimensions: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Illegal occupations</a:t>
            </a:r>
            <a:r>
              <a:rPr lang="en-US" sz="1600" dirty="0">
                <a:latin typeface="Times New Roman" panose="02020603050405020304" pitchFamily="18" charset="0"/>
                <a:cs typeface="Times New Roman" panose="02020603050405020304" pitchFamily="18" charset="0"/>
              </a:rPr>
              <a:t>: When construction occupies a forbidden/restricted area by the POT.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Illegal constructions/buildings: </a:t>
            </a:r>
            <a:r>
              <a:rPr lang="en-US" sz="1600" dirty="0">
                <a:latin typeface="Times New Roman" panose="02020603050405020304" pitchFamily="18" charset="0"/>
                <a:cs typeface="Times New Roman" panose="02020603050405020304" pitchFamily="18" charset="0"/>
              </a:rPr>
              <a:t>When a construction, regardless of their location, has been built or intervened without a building permit or license (ES-“</a:t>
            </a:r>
            <a:r>
              <a:rPr lang="en-US" sz="1600" i="1" dirty="0" err="1">
                <a:latin typeface="Times New Roman" panose="02020603050405020304" pitchFamily="18" charset="0"/>
                <a:cs typeface="Times New Roman" panose="02020603050405020304" pitchFamily="18" charset="0"/>
              </a:rPr>
              <a:t>licencia</a:t>
            </a:r>
            <a:r>
              <a:rPr lang="en-US" sz="1600" i="1" dirty="0">
                <a:latin typeface="Times New Roman" panose="02020603050405020304" pitchFamily="18" charset="0"/>
                <a:cs typeface="Times New Roman" panose="02020603050405020304" pitchFamily="18" charset="0"/>
              </a:rPr>
              <a:t> de </a:t>
            </a:r>
            <a:r>
              <a:rPr lang="en-US" sz="1600" i="1" dirty="0" err="1">
                <a:latin typeface="Times New Roman" panose="02020603050405020304" pitchFamily="18" charset="0"/>
                <a:cs typeface="Times New Roman" panose="02020603050405020304" pitchFamily="18" charset="0"/>
              </a:rPr>
              <a:t>construcción</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Informality</a:t>
            </a:r>
            <a:r>
              <a:rPr lang="en-US" sz="1600" dirty="0">
                <a:latin typeface="Times New Roman" panose="02020603050405020304" pitchFamily="18" charset="0"/>
                <a:cs typeface="Times New Roman" panose="02020603050405020304" pitchFamily="18" charset="0"/>
              </a:rPr>
              <a:t> in contrast, is just a reference to a </a:t>
            </a:r>
            <a:r>
              <a:rPr lang="en-US" sz="1600" b="1" dirty="0">
                <a:latin typeface="Times New Roman" panose="02020603050405020304" pitchFamily="18" charset="0"/>
                <a:cs typeface="Times New Roman" panose="02020603050405020304" pitchFamily="18" charset="0"/>
              </a:rPr>
              <a:t>construction technique or pattern</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In this research</a:t>
            </a:r>
            <a:r>
              <a:rPr lang="en-US" sz="1600" dirty="0">
                <a:latin typeface="Times New Roman" panose="02020603050405020304" pitchFamily="18" charset="0"/>
                <a:cs typeface="Times New Roman" panose="02020603050405020304" pitchFamily="18" charset="0"/>
              </a:rPr>
              <a:t>, we focused on the comparative effect of both policies over </a:t>
            </a:r>
            <a:r>
              <a:rPr lang="en-US" sz="1600" dirty="0">
                <a:solidFill>
                  <a:srgbClr val="0000FF"/>
                </a:solidFill>
                <a:latin typeface="Times New Roman" panose="02020603050405020304" pitchFamily="18" charset="0"/>
                <a:cs typeface="Times New Roman" panose="02020603050405020304" pitchFamily="18" charset="0"/>
              </a:rPr>
              <a:t>illegal occupation dynamics</a:t>
            </a:r>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10" name="Footer Placeholder 19">
            <a:extLst>
              <a:ext uri="{FF2B5EF4-FFF2-40B4-BE49-F238E27FC236}">
                <a16:creationId xmlns:a16="http://schemas.microsoft.com/office/drawing/2014/main" id="{5A2CF0AC-481F-8588-497C-13B0D8BD073C}"/>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25131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0" name="TextBox 9">
            <a:extLst>
              <a:ext uri="{FF2B5EF4-FFF2-40B4-BE49-F238E27FC236}">
                <a16:creationId xmlns:a16="http://schemas.microsoft.com/office/drawing/2014/main" id="{955FE6EC-015C-23F4-3281-180CEED81DFE}"/>
              </a:ext>
            </a:extLst>
          </p:cNvPr>
          <p:cNvSpPr txBox="1"/>
          <p:nvPr/>
        </p:nvSpPr>
        <p:spPr>
          <a:xfrm>
            <a:off x="292666" y="1615961"/>
            <a:ext cx="5404046" cy="2492990"/>
          </a:xfrm>
          <a:prstGeom prst="rect">
            <a:avLst/>
          </a:prstGeom>
          <a:noFill/>
        </p:spPr>
        <p:txBody>
          <a:bodyPr wrap="square" rtlCol="0">
            <a:spAutoFit/>
          </a:bodyPr>
          <a:lstStyle/>
          <a:p>
            <a:pPr algn="ctr"/>
            <a:r>
              <a:rPr lang="en-US" sz="1600" b="1" dirty="0">
                <a:solidFill>
                  <a:srgbClr val="C00000"/>
                </a:solidFill>
                <a:latin typeface="Times New Roman" panose="02020603050405020304" pitchFamily="18" charset="0"/>
                <a:cs typeface="Times New Roman" panose="02020603050405020304" pitchFamily="18" charset="0"/>
              </a:rPr>
              <a:t>Against</a:t>
            </a:r>
            <a:endParaRPr lang="en-US" sz="1400" b="1" dirty="0">
              <a:solidFill>
                <a:srgbClr val="C00000"/>
              </a:solidFill>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Politicians and governments have advocated for stopping these policies based on the belief that </a:t>
            </a:r>
            <a:r>
              <a:rPr lang="en-US" sz="1400" b="1" dirty="0">
                <a:latin typeface="Times New Roman" panose="02020603050405020304" pitchFamily="18" charset="0"/>
                <a:cs typeface="Times New Roman" panose="02020603050405020304" pitchFamily="18" charset="0"/>
              </a:rPr>
              <a:t>they foster or incentive illegal and informal growth</a:t>
            </a:r>
            <a:r>
              <a:rPr lang="en-US" sz="1400" dirty="0">
                <a:latin typeface="Times New Roman" panose="02020603050405020304" pitchFamily="18" charset="0"/>
                <a:cs typeface="Times New Roman" panose="02020603050405020304" pitchFamily="18" charset="0"/>
              </a:rPr>
              <a:t>.</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vision has gained support from construction companies which build new social housing projects.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Bogota, the number of detected illegal occupation has almost increase by a factor of 10 in the last two decades (SDP, 2021).</a:t>
            </a:r>
          </a:p>
        </p:txBody>
      </p:sp>
      <p:sp>
        <p:nvSpPr>
          <p:cNvPr id="4" name="Footer Placeholder 19">
            <a:extLst>
              <a:ext uri="{FF2B5EF4-FFF2-40B4-BE49-F238E27FC236}">
                <a16:creationId xmlns:a16="http://schemas.microsoft.com/office/drawing/2014/main" id="{977AFECD-616B-B8EA-8F41-ED989689F5E9}"/>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7" name="TextBox 6">
            <a:extLst>
              <a:ext uri="{FF2B5EF4-FFF2-40B4-BE49-F238E27FC236}">
                <a16:creationId xmlns:a16="http://schemas.microsoft.com/office/drawing/2014/main" id="{6E32D736-CFE5-7526-4732-747F3760CEA6}"/>
              </a:ext>
            </a:extLst>
          </p:cNvPr>
          <p:cNvSpPr txBox="1"/>
          <p:nvPr/>
        </p:nvSpPr>
        <p:spPr>
          <a:xfrm>
            <a:off x="6327706" y="1615961"/>
            <a:ext cx="5404046" cy="3170099"/>
          </a:xfrm>
          <a:prstGeom prst="rect">
            <a:avLst/>
          </a:prstGeom>
          <a:noFill/>
        </p:spPr>
        <p:txBody>
          <a:bodyPr wrap="square" rtlCol="0">
            <a:spAutoFit/>
          </a:bodyPr>
          <a:lstStyle/>
          <a:p>
            <a:pPr algn="ctr"/>
            <a:r>
              <a:rPr lang="en-US" sz="1600" b="1" dirty="0">
                <a:solidFill>
                  <a:srgbClr val="0000FF"/>
                </a:solidFill>
                <a:latin typeface="Times New Roman" panose="02020603050405020304" pitchFamily="18" charset="0"/>
                <a:cs typeface="Times New Roman" panose="02020603050405020304" pitchFamily="18" charset="0"/>
              </a:rPr>
              <a:t>In favor</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On the other hand, others have claim that this kind of program not only do not foster informal expansion but also represent a </a:t>
            </a:r>
            <a:r>
              <a:rPr lang="en-US" sz="1400" b="1" dirty="0">
                <a:latin typeface="Times New Roman" panose="02020603050405020304" pitchFamily="18" charset="0"/>
                <a:cs typeface="Times New Roman" panose="02020603050405020304" pitchFamily="18" charset="0"/>
              </a:rPr>
              <a:t>cheaper solution to the habitat problem both for the government and low-income families</a:t>
            </a:r>
            <a:r>
              <a:rPr lang="en-US" sz="1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VIS cost of 150 monthly minimum wages (approximately $34,190 USD), and a VIP, cost 110 monthly minimum wages (approximately $25,070 USD).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70% of Colombian households live with less than a minimum wage -$225 USD/month-, and 40% live in poverty-les than $80 USD/month- (DANE, 2020).</a:t>
            </a:r>
          </a:p>
        </p:txBody>
      </p:sp>
      <p:cxnSp>
        <p:nvCxnSpPr>
          <p:cNvPr id="8" name="Straight Connector 7">
            <a:extLst>
              <a:ext uri="{FF2B5EF4-FFF2-40B4-BE49-F238E27FC236}">
                <a16:creationId xmlns:a16="http://schemas.microsoft.com/office/drawing/2014/main" id="{9B834765-A71D-E98C-9C2D-32CD0839391C}"/>
              </a:ext>
            </a:extLst>
          </p:cNvPr>
          <p:cNvCxnSpPr>
            <a:cxnSpLocks/>
          </p:cNvCxnSpPr>
          <p:nvPr/>
        </p:nvCxnSpPr>
        <p:spPr>
          <a:xfrm>
            <a:off x="6096000" y="1431111"/>
            <a:ext cx="0" cy="318660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89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9" name="Imagen 8" descr="Gráfico&#10;&#10;Descripción generada automáticamente">
            <a:extLst>
              <a:ext uri="{FF2B5EF4-FFF2-40B4-BE49-F238E27FC236}">
                <a16:creationId xmlns:a16="http://schemas.microsoft.com/office/drawing/2014/main" id="{EA763F72-9586-F01A-8C66-107F387D1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2" y="676755"/>
            <a:ext cx="7315215" cy="5486411"/>
          </a:xfrm>
          <a:prstGeom prst="rect">
            <a:avLst/>
          </a:prstGeom>
        </p:spPr>
      </p:pic>
      <p:sp>
        <p:nvSpPr>
          <p:cNvPr id="10" name="TextBox 9">
            <a:extLst>
              <a:ext uri="{FF2B5EF4-FFF2-40B4-BE49-F238E27FC236}">
                <a16:creationId xmlns:a16="http://schemas.microsoft.com/office/drawing/2014/main" id="{758CC42E-8098-A290-4CCB-333D60A211E6}"/>
              </a:ext>
            </a:extLst>
          </p:cNvPr>
          <p:cNvSpPr txBox="1"/>
          <p:nvPr/>
        </p:nvSpPr>
        <p:spPr>
          <a:xfrm>
            <a:off x="7634882" y="1189526"/>
            <a:ext cx="4096659" cy="3539430"/>
          </a:xfrm>
          <a:prstGeom prst="rect">
            <a:avLst/>
          </a:prstGeom>
          <a:noFill/>
        </p:spPr>
        <p:txBody>
          <a:bodyPr wrap="squar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Historical milestones:</a:t>
            </a:r>
          </a:p>
          <a:p>
            <a:endParaRPr lang="en-US" sz="1400" dirty="0">
              <a:solidFill>
                <a:srgbClr val="C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sz="1400" dirty="0">
                <a:solidFill>
                  <a:srgbClr val="C00000"/>
                </a:solidFill>
                <a:latin typeface="Times New Roman" panose="02020603050405020304" pitchFamily="18" charset="0"/>
                <a:cs typeface="Times New Roman" panose="02020603050405020304" pitchFamily="18" charset="0"/>
              </a:rPr>
              <a:t> </a:t>
            </a:r>
            <a:r>
              <a:rPr lang="en-US" sz="100" dirty="0">
                <a:solidFill>
                  <a:srgbClr val="C0000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1997: </a:t>
            </a:r>
            <a:r>
              <a:rPr lang="en-US" sz="1400" dirty="0">
                <a:solidFill>
                  <a:srgbClr val="000000"/>
                </a:solidFill>
                <a:latin typeface="Times New Roman" panose="02020603050405020304" pitchFamily="18" charset="0"/>
                <a:cs typeface="Times New Roman" panose="02020603050405020304" pitchFamily="18" charset="0"/>
              </a:rPr>
              <a:t>The Law 388 gave to all municipalities the order to formulate their first POT’s.</a:t>
            </a:r>
          </a:p>
          <a:p>
            <a:pPr marL="342900" indent="-342900">
              <a:buFont typeface="+mj-lt"/>
              <a:buAutoNum type="alphaUcPeriod"/>
            </a:pPr>
            <a:endParaRPr lang="en-US" sz="1400" dirty="0">
              <a:solidFill>
                <a:srgbClr val="C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sz="1400" dirty="0">
                <a:solidFill>
                  <a:srgbClr val="C00000"/>
                </a:solidFill>
                <a:latin typeface="Times New Roman" panose="02020603050405020304" pitchFamily="18" charset="0"/>
                <a:cs typeface="Times New Roman" panose="02020603050405020304" pitchFamily="18" charset="0"/>
              </a:rPr>
              <a:t> </a:t>
            </a:r>
            <a:r>
              <a:rPr lang="en-US" sz="100" dirty="0">
                <a:solidFill>
                  <a:srgbClr val="C00000"/>
                </a:solidFill>
                <a:latin typeface="Times New Roman" panose="02020603050405020304" pitchFamily="18" charset="0"/>
                <a:cs typeface="Times New Roman" panose="02020603050405020304" pitchFamily="18" charset="0"/>
              </a:rPr>
              <a:t>.</a:t>
            </a:r>
            <a:r>
              <a:rPr lang="en-US" sz="1400" b="1" dirty="0">
                <a:solidFill>
                  <a:srgbClr val="000000"/>
                </a:solidFill>
                <a:latin typeface="Times New Roman" panose="02020603050405020304" pitchFamily="18" charset="0"/>
                <a:cs typeface="Times New Roman" panose="02020603050405020304" pitchFamily="18" charset="0"/>
              </a:rPr>
              <a:t>2003: </a:t>
            </a:r>
            <a:r>
              <a:rPr lang="en-US" sz="1400" dirty="0">
                <a:solidFill>
                  <a:srgbClr val="000000"/>
                </a:solidFill>
                <a:latin typeface="Times New Roman" panose="02020603050405020304" pitchFamily="18" charset="0"/>
                <a:cs typeface="Times New Roman" panose="02020603050405020304" pitchFamily="18" charset="0"/>
              </a:rPr>
              <a:t>President Alvaro Uribe Velez stablished in his </a:t>
            </a:r>
            <a:r>
              <a:rPr lang="en-US" sz="1400" i="1" dirty="0">
                <a:solidFill>
                  <a:srgbClr val="000000"/>
                </a:solidFill>
                <a:latin typeface="Times New Roman" panose="02020603050405020304" pitchFamily="18" charset="0"/>
                <a:cs typeface="Times New Roman" panose="02020603050405020304" pitchFamily="18" charset="0"/>
              </a:rPr>
              <a:t>Developing Plan</a:t>
            </a:r>
            <a:r>
              <a:rPr lang="en-US" sz="1400" dirty="0">
                <a:solidFill>
                  <a:srgbClr val="000000"/>
                </a:solidFill>
                <a:latin typeface="Times New Roman" panose="02020603050405020304" pitchFamily="18" charset="0"/>
                <a:cs typeface="Times New Roman" panose="02020603050405020304" pitchFamily="18" charset="0"/>
              </a:rPr>
              <a:t> that informal settlements which origin year were after 2003, could not be legalized nor receive any public investment. (VIS/VIP/Macro)</a:t>
            </a:r>
          </a:p>
          <a:p>
            <a:pPr marL="342900" indent="-342900">
              <a:buFont typeface="+mj-lt"/>
              <a:buAutoNum type="alphaUcPeriod"/>
            </a:pPr>
            <a:endParaRPr lang="en-US" sz="1400" dirty="0">
              <a:solidFill>
                <a:srgbClr val="C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sz="1400" dirty="0">
                <a:solidFill>
                  <a:srgbClr val="C00000"/>
                </a:solidFill>
                <a:latin typeface="Times New Roman" panose="02020603050405020304" pitchFamily="18" charset="0"/>
                <a:cs typeface="Times New Roman" panose="02020603050405020304" pitchFamily="18" charset="0"/>
              </a:rPr>
              <a:t> </a:t>
            </a:r>
            <a:r>
              <a:rPr lang="en-US" sz="100" dirty="0">
                <a:solidFill>
                  <a:srgbClr val="C00000"/>
                </a:solidFill>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2004: </a:t>
            </a:r>
            <a:r>
              <a:rPr lang="en-US" sz="1400" dirty="0">
                <a:latin typeface="Times New Roman" panose="02020603050405020304" pitchFamily="18" charset="0"/>
                <a:cs typeface="Times New Roman" panose="02020603050405020304" pitchFamily="18" charset="0"/>
              </a:rPr>
              <a:t>Bogotá finally (by decree) adopts its first POT (decree 190 of 2004).</a:t>
            </a:r>
          </a:p>
          <a:p>
            <a:pPr marL="342900" indent="-342900">
              <a:buFont typeface="+mj-lt"/>
              <a:buAutoNum type="alphaUcPeriod"/>
            </a:pPr>
            <a:endParaRPr lang="en-US" sz="1400" dirty="0">
              <a:solidFill>
                <a:srgbClr val="C00000"/>
              </a:solidFill>
              <a:latin typeface="Times New Roman" panose="02020603050405020304" pitchFamily="18" charset="0"/>
              <a:cs typeface="Times New Roman" panose="02020603050405020304" pitchFamily="18" charset="0"/>
            </a:endParaRPr>
          </a:p>
          <a:p>
            <a:pPr marL="342900" indent="-342900">
              <a:buFont typeface="+mj-lt"/>
              <a:buAutoNum type="alphaUcPeriod"/>
            </a:pPr>
            <a:r>
              <a:rPr lang="en-US" sz="1400" dirty="0">
                <a:solidFill>
                  <a:srgbClr val="C00000"/>
                </a:solidFill>
                <a:latin typeface="Times New Roman" panose="02020603050405020304" pitchFamily="18" charset="0"/>
                <a:cs typeface="Times New Roman" panose="02020603050405020304" pitchFamily="18" charset="0"/>
              </a:rPr>
              <a:t> </a:t>
            </a:r>
            <a:r>
              <a:rPr lang="en-US" sz="100" dirty="0">
                <a:solidFill>
                  <a:srgbClr val="C00000"/>
                </a:solidFill>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2008: </a:t>
            </a:r>
            <a:r>
              <a:rPr lang="en-US" sz="1400" dirty="0">
                <a:latin typeface="Times New Roman" panose="02020603050405020304" pitchFamily="18" charset="0"/>
                <a:cs typeface="Times New Roman" panose="02020603050405020304" pitchFamily="18" charset="0"/>
              </a:rPr>
              <a:t>The constitutional court declare the 2003 restriction against the constitution.</a:t>
            </a:r>
          </a:p>
        </p:txBody>
      </p:sp>
      <p:cxnSp>
        <p:nvCxnSpPr>
          <p:cNvPr id="3" name="Straight Connector 2">
            <a:extLst>
              <a:ext uri="{FF2B5EF4-FFF2-40B4-BE49-F238E27FC236}">
                <a16:creationId xmlns:a16="http://schemas.microsoft.com/office/drawing/2014/main" id="{75D9D9EF-2F63-5B74-22B9-0419F60C8AE6}"/>
              </a:ext>
            </a:extLst>
          </p:cNvPr>
          <p:cNvCxnSpPr/>
          <p:nvPr/>
        </p:nvCxnSpPr>
        <p:spPr>
          <a:xfrm>
            <a:off x="-42900" y="328990"/>
            <a:ext cx="486912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19">
            <a:extLst>
              <a:ext uri="{FF2B5EF4-FFF2-40B4-BE49-F238E27FC236}">
                <a16:creationId xmlns:a16="http://schemas.microsoft.com/office/drawing/2014/main" id="{B069530F-B32B-EEE3-0750-F2D505FEF45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6" name="TextBox 5">
            <a:extLst>
              <a:ext uri="{FF2B5EF4-FFF2-40B4-BE49-F238E27FC236}">
                <a16:creationId xmlns:a16="http://schemas.microsoft.com/office/drawing/2014/main" id="{114E3F55-F314-6EC4-0501-0FB41DD9C926}"/>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69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830B48B1-00DF-19B3-5AAE-F4995925536E}"/>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5" name="Picture 4" descr="Chart&#10;&#10;Description automatically generated">
            <a:extLst>
              <a:ext uri="{FF2B5EF4-FFF2-40B4-BE49-F238E27FC236}">
                <a16:creationId xmlns:a16="http://schemas.microsoft.com/office/drawing/2014/main" id="{73E9252B-DBDB-29E4-4A3A-13377397E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505" y="671267"/>
            <a:ext cx="5590495" cy="3726997"/>
          </a:xfrm>
          <a:prstGeom prst="rect">
            <a:avLst/>
          </a:prstGeom>
          <a:ln>
            <a:noFill/>
          </a:ln>
        </p:spPr>
      </p:pic>
      <p:pic>
        <p:nvPicPr>
          <p:cNvPr id="3" name="Picture 2" descr="Diagram&#10;&#10;Description automatically generated">
            <a:extLst>
              <a:ext uri="{FF2B5EF4-FFF2-40B4-BE49-F238E27FC236}">
                <a16:creationId xmlns:a16="http://schemas.microsoft.com/office/drawing/2014/main" id="{183D7A41-6152-1713-90B5-E16B44E21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52" y="671268"/>
            <a:ext cx="5590495" cy="3726996"/>
          </a:xfrm>
          <a:prstGeom prst="rect">
            <a:avLst/>
          </a:prstGeom>
          <a:ln>
            <a:noFill/>
          </a:ln>
        </p:spPr>
      </p:pic>
      <p:sp>
        <p:nvSpPr>
          <p:cNvPr id="4" name="TextBox 3">
            <a:extLst>
              <a:ext uri="{FF2B5EF4-FFF2-40B4-BE49-F238E27FC236}">
                <a16:creationId xmlns:a16="http://schemas.microsoft.com/office/drawing/2014/main" id="{F53A8C75-72ED-2AE1-80DA-F25BA3867F95}"/>
              </a:ext>
            </a:extLst>
          </p:cNvPr>
          <p:cNvSpPr txBox="1"/>
          <p:nvPr/>
        </p:nvSpPr>
        <p:spPr>
          <a:xfrm>
            <a:off x="349805" y="4560914"/>
            <a:ext cx="5494388" cy="52322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It's possible to observe that the areas treated by these policies have suffered a significantly less accelerated process of illegal occupation.</a:t>
            </a:r>
          </a:p>
        </p:txBody>
      </p:sp>
      <p:sp>
        <p:nvSpPr>
          <p:cNvPr id="6" name="TextBox 5">
            <a:extLst>
              <a:ext uri="{FF2B5EF4-FFF2-40B4-BE49-F238E27FC236}">
                <a16:creationId xmlns:a16="http://schemas.microsoft.com/office/drawing/2014/main" id="{7CDF981B-F209-95E5-3FC2-9D6C0F61C066}"/>
              </a:ext>
            </a:extLst>
          </p:cNvPr>
          <p:cNvSpPr txBox="1"/>
          <p:nvPr/>
        </p:nvSpPr>
        <p:spPr>
          <a:xfrm>
            <a:off x="6395558" y="4560914"/>
            <a:ext cx="5494388" cy="738664"/>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Nevertheless, if one observes closely, the areas closer to the legalization of polygons are the ones that have experienced the faster informal occupation expansion.</a:t>
            </a:r>
          </a:p>
        </p:txBody>
      </p:sp>
      <p:cxnSp>
        <p:nvCxnSpPr>
          <p:cNvPr id="7" name="Straight Connector 6">
            <a:extLst>
              <a:ext uri="{FF2B5EF4-FFF2-40B4-BE49-F238E27FC236}">
                <a16:creationId xmlns:a16="http://schemas.microsoft.com/office/drawing/2014/main" id="{ABA59937-6FBB-BCE2-6654-E79D5FF1688B}"/>
              </a:ext>
            </a:extLst>
          </p:cNvPr>
          <p:cNvCxnSpPr>
            <a:cxnSpLocks/>
          </p:cNvCxnSpPr>
          <p:nvPr/>
        </p:nvCxnSpPr>
        <p:spPr>
          <a:xfrm>
            <a:off x="6096000" y="531192"/>
            <a:ext cx="0" cy="4986446"/>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D25EEE-EC59-39F7-A96F-1251EE6D6817}"/>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367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esearch question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0" name="TextBox 9">
            <a:extLst>
              <a:ext uri="{FF2B5EF4-FFF2-40B4-BE49-F238E27FC236}">
                <a16:creationId xmlns:a16="http://schemas.microsoft.com/office/drawing/2014/main" id="{955FE6EC-015C-23F4-3281-180CEED81DFE}"/>
              </a:ext>
            </a:extLst>
          </p:cNvPr>
          <p:cNvSpPr txBox="1"/>
          <p:nvPr/>
        </p:nvSpPr>
        <p:spPr>
          <a:xfrm>
            <a:off x="516948" y="1058723"/>
            <a:ext cx="6697668" cy="304698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Main question: </a:t>
            </a:r>
            <a:r>
              <a:rPr lang="en-US" sz="1600" dirty="0">
                <a:latin typeface="Times New Roman" panose="02020603050405020304" pitchFamily="18" charset="0"/>
                <a:cs typeface="Times New Roman" panose="02020603050405020304" pitchFamily="18" charset="0"/>
              </a:rPr>
              <a:t>¿Have these policies (neighborhood legalization and neighborhood improvement-MIB) legalization program incentivized urban illegal expansion?</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Complementary questions:</a:t>
            </a:r>
          </a:p>
          <a:p>
            <a:pPr algn="just"/>
            <a:r>
              <a:rPr lang="en-US" sz="1600"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If these effects exist, ¿Do are they the same for both policies?</a:t>
            </a:r>
          </a:p>
          <a:p>
            <a:pPr marL="342900" indent="-342900" algn="just">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¿Do changes in national regulation generate some difference in the effects of these policies?</a:t>
            </a:r>
          </a:p>
        </p:txBody>
      </p:sp>
      <p:sp>
        <p:nvSpPr>
          <p:cNvPr id="2" name="Footer Placeholder 19">
            <a:extLst>
              <a:ext uri="{FF2B5EF4-FFF2-40B4-BE49-F238E27FC236}">
                <a16:creationId xmlns:a16="http://schemas.microsoft.com/office/drawing/2014/main" id="{B43E0129-E5B8-5780-8424-BCD3CB9A5F6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17304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16482</TotalTime>
  <Words>3344</Words>
  <Application>Microsoft Office PowerPoint</Application>
  <PresentationFormat>Widescreen</PresentationFormat>
  <Paragraphs>620</Paragraphs>
  <Slides>35</Slides>
  <Notes>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Guibor Camargo Salamanca</dc:creator>
  <cp:lastModifiedBy>Guibor Camargo Salamanca</cp:lastModifiedBy>
  <cp:revision>40</cp:revision>
  <dcterms:created xsi:type="dcterms:W3CDTF">2022-08-03T19:03:01Z</dcterms:created>
  <dcterms:modified xsi:type="dcterms:W3CDTF">2023-01-19T05:46:10Z</dcterms:modified>
</cp:coreProperties>
</file>